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4" r:id="rId2"/>
  </p:sldMasterIdLst>
  <p:notesMasterIdLst>
    <p:notesMasterId r:id="rId116"/>
  </p:notesMasterIdLst>
  <p:handoutMasterIdLst>
    <p:handoutMasterId r:id="rId117"/>
  </p:handoutMasterIdLst>
  <p:sldIdLst>
    <p:sldId id="388"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7" r:id="rId88"/>
    <p:sldId id="358" r:id="rId89"/>
    <p:sldId id="359" r:id="rId90"/>
    <p:sldId id="361" r:id="rId91"/>
    <p:sldId id="362" r:id="rId92"/>
    <p:sldId id="363" r:id="rId93"/>
    <p:sldId id="364" r:id="rId94"/>
    <p:sldId id="365" r:id="rId95"/>
    <p:sldId id="366"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1" r:id="rId109"/>
    <p:sldId id="382" r:id="rId110"/>
    <p:sldId id="383" r:id="rId111"/>
    <p:sldId id="384" r:id="rId112"/>
    <p:sldId id="385" r:id="rId113"/>
    <p:sldId id="386" r:id="rId114"/>
    <p:sldId id="387"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lastIdx="3" clrIdx="0"/>
  <p:cmAuthor id="1" name="Kathryn Leeber" initials="KL" lastIdx="1" clrIdx="1"/>
  <p:cmAuthor id="2" name="Prakash Subramani" initials="P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380DA-FE75-6C44-B94F-CB72446DAA6F}" v="29" dt="2020-12-10T16:28:21.66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73946" autoAdjust="0"/>
  </p:normalViewPr>
  <p:slideViewPr>
    <p:cSldViewPr snapToGrid="0">
      <p:cViewPr varScale="1">
        <p:scale>
          <a:sx n="93" d="100"/>
          <a:sy n="93" d="100"/>
        </p:scale>
        <p:origin x="712" y="192"/>
      </p:cViewPr>
      <p:guideLst>
        <p:guide orient="horz" pos="930"/>
        <p:guide pos="572"/>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microsoft.com/office/2016/11/relationships/changesInfo" Target="changesInfos/changesInfo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microsoft.com/office/2015/10/relationships/revisionInfo" Target="revisionInfo.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E14A99D0-BE98-B740-ACDB-43F0D303229B}"/>
    <pc:docChg chg="undo custSel addSld delSld modSld">
      <pc:chgData name="Kathryn Leeber" userId="15028f3c-0a13-4345-9369-dac953ae4f16" providerId="ADAL" clId="{E14A99D0-BE98-B740-ACDB-43F0D303229B}" dt="2020-10-08T14:44:07.942" v="52" actId="962"/>
      <pc:docMkLst>
        <pc:docMk/>
      </pc:docMkLst>
      <pc:sldChg chg="del">
        <pc:chgData name="Kathryn Leeber" userId="15028f3c-0a13-4345-9369-dac953ae4f16" providerId="ADAL" clId="{E14A99D0-BE98-B740-ACDB-43F0D303229B}" dt="2020-10-06T20:11:56.540" v="45" actId="2696"/>
        <pc:sldMkLst>
          <pc:docMk/>
          <pc:sldMk cId="1732698309" sldId="258"/>
        </pc:sldMkLst>
      </pc:sldChg>
      <pc:sldChg chg="modNotesTx">
        <pc:chgData name="Kathryn Leeber" userId="15028f3c-0a13-4345-9369-dac953ae4f16" providerId="ADAL" clId="{E14A99D0-BE98-B740-ACDB-43F0D303229B}" dt="2020-09-24T14:54:36.246" v="1" actId="20577"/>
        <pc:sldMkLst>
          <pc:docMk/>
          <pc:sldMk cId="0" sldId="283"/>
        </pc:sldMkLst>
      </pc:sldChg>
      <pc:sldChg chg="modSp mod addCm delCm modCm">
        <pc:chgData name="Kathryn Leeber" userId="15028f3c-0a13-4345-9369-dac953ae4f16" providerId="ADAL" clId="{E14A99D0-BE98-B740-ACDB-43F0D303229B}" dt="2020-09-30T15:31:01.577" v="38" actId="207"/>
        <pc:sldMkLst>
          <pc:docMk/>
          <pc:sldMk cId="0" sldId="285"/>
        </pc:sldMkLst>
        <pc:spChg chg="mod">
          <ac:chgData name="Kathryn Leeber" userId="15028f3c-0a13-4345-9369-dac953ae4f16" providerId="ADAL" clId="{E14A99D0-BE98-B740-ACDB-43F0D303229B}" dt="2020-09-30T15:31:01.577" v="38" actId="207"/>
          <ac:spMkLst>
            <pc:docMk/>
            <pc:sldMk cId="0" sldId="285"/>
            <ac:spMk id="5" creationId="{00000000-0000-0000-0000-000000000000}"/>
          </ac:spMkLst>
        </pc:spChg>
      </pc:sldChg>
      <pc:sldChg chg="modNotesTx">
        <pc:chgData name="Kathryn Leeber" userId="15028f3c-0a13-4345-9369-dac953ae4f16" providerId="ADAL" clId="{E14A99D0-BE98-B740-ACDB-43F0D303229B}" dt="2020-09-24T14:54:45.534" v="2" actId="20577"/>
        <pc:sldMkLst>
          <pc:docMk/>
          <pc:sldMk cId="0" sldId="286"/>
        </pc:sldMkLst>
      </pc:sldChg>
      <pc:sldChg chg="modNotesTx">
        <pc:chgData name="Kathryn Leeber" userId="15028f3c-0a13-4345-9369-dac953ae4f16" providerId="ADAL" clId="{E14A99D0-BE98-B740-ACDB-43F0D303229B}" dt="2020-09-24T14:55:46.005" v="18" actId="20577"/>
        <pc:sldMkLst>
          <pc:docMk/>
          <pc:sldMk cId="0" sldId="299"/>
        </pc:sldMkLst>
      </pc:sldChg>
      <pc:sldChg chg="modNotesTx">
        <pc:chgData name="Kathryn Leeber" userId="15028f3c-0a13-4345-9369-dac953ae4f16" providerId="ADAL" clId="{E14A99D0-BE98-B740-ACDB-43F0D303229B}" dt="2020-09-24T14:56:06.889" v="19" actId="20577"/>
        <pc:sldMkLst>
          <pc:docMk/>
          <pc:sldMk cId="0" sldId="307"/>
        </pc:sldMkLst>
      </pc:sldChg>
      <pc:sldChg chg="modNotesTx">
        <pc:chgData name="Kathryn Leeber" userId="15028f3c-0a13-4345-9369-dac953ae4f16" providerId="ADAL" clId="{E14A99D0-BE98-B740-ACDB-43F0D303229B}" dt="2020-09-24T14:56:13.476" v="20" actId="20577"/>
        <pc:sldMkLst>
          <pc:docMk/>
          <pc:sldMk cId="0" sldId="311"/>
        </pc:sldMkLst>
      </pc:sldChg>
      <pc:sldChg chg="modNotesTx">
        <pc:chgData name="Kathryn Leeber" userId="15028f3c-0a13-4345-9369-dac953ae4f16" providerId="ADAL" clId="{E14A99D0-BE98-B740-ACDB-43F0D303229B}" dt="2020-09-24T14:56:23.608" v="21" actId="20577"/>
        <pc:sldMkLst>
          <pc:docMk/>
          <pc:sldMk cId="0" sldId="314"/>
        </pc:sldMkLst>
      </pc:sldChg>
      <pc:sldChg chg="modNotesTx">
        <pc:chgData name="Kathryn Leeber" userId="15028f3c-0a13-4345-9369-dac953ae4f16" providerId="ADAL" clId="{E14A99D0-BE98-B740-ACDB-43F0D303229B}" dt="2020-09-24T14:56:34.011" v="29" actId="20577"/>
        <pc:sldMkLst>
          <pc:docMk/>
          <pc:sldMk cId="0" sldId="316"/>
        </pc:sldMkLst>
      </pc:sldChg>
      <pc:sldChg chg="modNotesTx">
        <pc:chgData name="Kathryn Leeber" userId="15028f3c-0a13-4345-9369-dac953ae4f16" providerId="ADAL" clId="{E14A99D0-BE98-B740-ACDB-43F0D303229B}" dt="2020-09-24T14:56:43.096" v="31" actId="20577"/>
        <pc:sldMkLst>
          <pc:docMk/>
          <pc:sldMk cId="2330404289" sldId="320"/>
        </pc:sldMkLst>
      </pc:sldChg>
      <pc:sldChg chg="modNotesTx">
        <pc:chgData name="Kathryn Leeber" userId="15028f3c-0a13-4345-9369-dac953ae4f16" providerId="ADAL" clId="{E14A99D0-BE98-B740-ACDB-43F0D303229B}" dt="2020-09-24T14:56:47.490" v="32" actId="20577"/>
        <pc:sldMkLst>
          <pc:docMk/>
          <pc:sldMk cId="1413566074" sldId="322"/>
        </pc:sldMkLst>
      </pc:sldChg>
      <pc:sldChg chg="modNotesTx">
        <pc:chgData name="Kathryn Leeber" userId="15028f3c-0a13-4345-9369-dac953ae4f16" providerId="ADAL" clId="{E14A99D0-BE98-B740-ACDB-43F0D303229B}" dt="2020-09-24T14:12:23.065" v="0" actId="20577"/>
        <pc:sldMkLst>
          <pc:docMk/>
          <pc:sldMk cId="0" sldId="349"/>
        </pc:sldMkLst>
      </pc:sldChg>
      <pc:sldChg chg="modNotesTx">
        <pc:chgData name="Kathryn Leeber" userId="15028f3c-0a13-4345-9369-dac953ae4f16" providerId="ADAL" clId="{E14A99D0-BE98-B740-ACDB-43F0D303229B}" dt="2020-09-24T14:57:49.134" v="33" actId="20577"/>
        <pc:sldMkLst>
          <pc:docMk/>
          <pc:sldMk cId="0" sldId="351"/>
        </pc:sldMkLst>
      </pc:sldChg>
      <pc:sldChg chg="addSp delSp modSp add mod">
        <pc:chgData name="Kathryn Leeber" userId="15028f3c-0a13-4345-9369-dac953ae4f16" providerId="ADAL" clId="{E14A99D0-BE98-B740-ACDB-43F0D303229B}" dt="2020-10-08T14:44:07.942" v="52" actId="962"/>
        <pc:sldMkLst>
          <pc:docMk/>
          <pc:sldMk cId="780488683" sldId="388"/>
        </pc:sldMkLst>
        <pc:spChg chg="mod">
          <ac:chgData name="Kathryn Leeber" userId="15028f3c-0a13-4345-9369-dac953ae4f16" providerId="ADAL" clId="{E14A99D0-BE98-B740-ACDB-43F0D303229B}" dt="2020-10-06T20:11:53.515" v="44" actId="20577"/>
          <ac:spMkLst>
            <pc:docMk/>
            <pc:sldMk cId="780488683" sldId="388"/>
            <ac:spMk id="15" creationId="{CF4F1586-DE6A-1A40-AEF4-23ADA41937E4}"/>
          </ac:spMkLst>
        </pc:spChg>
        <pc:spChg chg="mod">
          <ac:chgData name="Kathryn Leeber" userId="15028f3c-0a13-4345-9369-dac953ae4f16" providerId="ADAL" clId="{E14A99D0-BE98-B740-ACDB-43F0D303229B}" dt="2020-10-06T20:11:51.559" v="42"/>
          <ac:spMkLst>
            <pc:docMk/>
            <pc:sldMk cId="780488683" sldId="388"/>
            <ac:spMk id="19" creationId="{A58A35F8-EA88-094E-8EAD-88FE6A07C447}"/>
          </ac:spMkLst>
        </pc:spChg>
        <pc:picChg chg="add mod">
          <ac:chgData name="Kathryn Leeber" userId="15028f3c-0a13-4345-9369-dac953ae4f16" providerId="ADAL" clId="{E14A99D0-BE98-B740-ACDB-43F0D303229B}" dt="2020-10-08T14:44:07.942" v="52" actId="962"/>
          <ac:picMkLst>
            <pc:docMk/>
            <pc:sldMk cId="780488683" sldId="388"/>
            <ac:picMk id="3" creationId="{A12C145C-D940-D24E-9547-252CF7C24B54}"/>
          </ac:picMkLst>
        </pc:picChg>
        <pc:picChg chg="del">
          <ac:chgData name="Kathryn Leeber" userId="15028f3c-0a13-4345-9369-dac953ae4f16" providerId="ADAL" clId="{E14A99D0-BE98-B740-ACDB-43F0D303229B}" dt="2020-10-08T14:43:31.528" v="46" actId="478"/>
          <ac:picMkLst>
            <pc:docMk/>
            <pc:sldMk cId="780488683" sldId="388"/>
            <ac:picMk id="5" creationId="{72745D91-033E-FE49-8C69-8A2627DA39F1}"/>
          </ac:picMkLst>
        </pc:picChg>
      </pc:sldChg>
      <pc:sldChg chg="add del">
        <pc:chgData name="Kathryn Leeber" userId="15028f3c-0a13-4345-9369-dac953ae4f16" providerId="ADAL" clId="{E14A99D0-BE98-B740-ACDB-43F0D303229B}" dt="2020-10-06T20:11:33.160" v="40"/>
        <pc:sldMkLst>
          <pc:docMk/>
          <pc:sldMk cId="4079493607" sldId="388"/>
        </pc:sldMkLst>
      </pc:sldChg>
    </pc:docChg>
  </pc:docChgLst>
  <pc:docChgLst>
    <pc:chgData name="Kathryn Leeber" userId="15028f3c-0a13-4345-9369-dac953ae4f16" providerId="ADAL" clId="{9D1380DA-FE75-6C44-B94F-CB72446DAA6F}"/>
    <pc:docChg chg="undo redo custSel delSld modSld modMainMaster">
      <pc:chgData name="Kathryn Leeber" userId="15028f3c-0a13-4345-9369-dac953ae4f16" providerId="ADAL" clId="{9D1380DA-FE75-6C44-B94F-CB72446DAA6F}" dt="2020-12-10T16:28:22.754" v="91" actId="5793"/>
      <pc:docMkLst>
        <pc:docMk/>
      </pc:docMkLst>
      <pc:sldChg chg="modSp mod">
        <pc:chgData name="Kathryn Leeber" userId="15028f3c-0a13-4345-9369-dac953ae4f16" providerId="ADAL" clId="{9D1380DA-FE75-6C44-B94F-CB72446DAA6F}" dt="2020-12-10T16:25:20.047" v="61" actId="14100"/>
        <pc:sldMkLst>
          <pc:docMk/>
          <pc:sldMk cId="0" sldId="315"/>
        </pc:sldMkLst>
        <pc:spChg chg="mod">
          <ac:chgData name="Kathryn Leeber" userId="15028f3c-0a13-4345-9369-dac953ae4f16" providerId="ADAL" clId="{9D1380DA-FE75-6C44-B94F-CB72446DAA6F}" dt="2020-12-10T16:00:00.784" v="17" actId="1076"/>
          <ac:spMkLst>
            <pc:docMk/>
            <pc:sldMk cId="0" sldId="315"/>
            <ac:spMk id="2" creationId="{00000000-0000-0000-0000-000000000000}"/>
          </ac:spMkLst>
        </pc:spChg>
        <pc:spChg chg="mod">
          <ac:chgData name="Kathryn Leeber" userId="15028f3c-0a13-4345-9369-dac953ae4f16" providerId="ADAL" clId="{9D1380DA-FE75-6C44-B94F-CB72446DAA6F}" dt="2020-12-10T16:25:19.668" v="60" actId="1076"/>
          <ac:spMkLst>
            <pc:docMk/>
            <pc:sldMk cId="0" sldId="315"/>
            <ac:spMk id="3" creationId="{00000000-0000-0000-0000-000000000000}"/>
          </ac:spMkLst>
        </pc:spChg>
        <pc:spChg chg="mod">
          <ac:chgData name="Kathryn Leeber" userId="15028f3c-0a13-4345-9369-dac953ae4f16" providerId="ADAL" clId="{9D1380DA-FE75-6C44-B94F-CB72446DAA6F}" dt="2020-12-10T16:25:20.047" v="61" actId="14100"/>
          <ac:spMkLst>
            <pc:docMk/>
            <pc:sldMk cId="0" sldId="315"/>
            <ac:spMk id="78851" creationId="{00000000-0000-0000-0000-000000000000}"/>
          </ac:spMkLst>
        </pc:spChg>
        <pc:picChg chg="mod">
          <ac:chgData name="Kathryn Leeber" userId="15028f3c-0a13-4345-9369-dac953ae4f16" providerId="ADAL" clId="{9D1380DA-FE75-6C44-B94F-CB72446DAA6F}" dt="2020-12-10T15:59:58.338" v="16" actId="1076"/>
          <ac:picMkLst>
            <pc:docMk/>
            <pc:sldMk cId="0" sldId="315"/>
            <ac:picMk id="7170" creationId="{00000000-0000-0000-0000-000000000000}"/>
          </ac:picMkLst>
        </pc:picChg>
      </pc:sldChg>
      <pc:sldChg chg="modSp mod">
        <pc:chgData name="Kathryn Leeber" userId="15028f3c-0a13-4345-9369-dac953ae4f16" providerId="ADAL" clId="{9D1380DA-FE75-6C44-B94F-CB72446DAA6F}" dt="2020-12-10T16:26:37.869" v="80" actId="1035"/>
        <pc:sldMkLst>
          <pc:docMk/>
          <pc:sldMk cId="0" sldId="325"/>
        </pc:sldMkLst>
        <pc:spChg chg="mod">
          <ac:chgData name="Kathryn Leeber" userId="15028f3c-0a13-4345-9369-dac953ae4f16" providerId="ADAL" clId="{9D1380DA-FE75-6C44-B94F-CB72446DAA6F}" dt="2020-12-10T16:25:35.702" v="67" actId="1076"/>
          <ac:spMkLst>
            <pc:docMk/>
            <pc:sldMk cId="0" sldId="325"/>
            <ac:spMk id="2" creationId="{00000000-0000-0000-0000-000000000000}"/>
          </ac:spMkLst>
        </pc:spChg>
        <pc:spChg chg="mod">
          <ac:chgData name="Kathryn Leeber" userId="15028f3c-0a13-4345-9369-dac953ae4f16" providerId="ADAL" clId="{9D1380DA-FE75-6C44-B94F-CB72446DAA6F}" dt="2020-12-10T16:25:38.950" v="68" actId="1076"/>
          <ac:spMkLst>
            <pc:docMk/>
            <pc:sldMk cId="0" sldId="325"/>
            <ac:spMk id="3" creationId="{00000000-0000-0000-0000-000000000000}"/>
          </ac:spMkLst>
        </pc:spChg>
        <pc:spChg chg="mod">
          <ac:chgData name="Kathryn Leeber" userId="15028f3c-0a13-4345-9369-dac953ae4f16" providerId="ADAL" clId="{9D1380DA-FE75-6C44-B94F-CB72446DAA6F}" dt="2020-12-10T16:25:53.283" v="71" actId="1076"/>
          <ac:spMkLst>
            <pc:docMk/>
            <pc:sldMk cId="0" sldId="325"/>
            <ac:spMk id="4" creationId="{00000000-0000-0000-0000-000000000000}"/>
          </ac:spMkLst>
        </pc:spChg>
        <pc:spChg chg="mod">
          <ac:chgData name="Kathryn Leeber" userId="15028f3c-0a13-4345-9369-dac953ae4f16" providerId="ADAL" clId="{9D1380DA-FE75-6C44-B94F-CB72446DAA6F}" dt="2020-12-10T16:25:53.283" v="71" actId="1076"/>
          <ac:spMkLst>
            <pc:docMk/>
            <pc:sldMk cId="0" sldId="325"/>
            <ac:spMk id="5" creationId="{00000000-0000-0000-0000-000000000000}"/>
          </ac:spMkLst>
        </pc:spChg>
        <pc:spChg chg="mod">
          <ac:chgData name="Kathryn Leeber" userId="15028f3c-0a13-4345-9369-dac953ae4f16" providerId="ADAL" clId="{9D1380DA-FE75-6C44-B94F-CB72446DAA6F}" dt="2020-12-10T16:26:18.824" v="77" actId="1076"/>
          <ac:spMkLst>
            <pc:docMk/>
            <pc:sldMk cId="0" sldId="325"/>
            <ac:spMk id="6" creationId="{00000000-0000-0000-0000-000000000000}"/>
          </ac:spMkLst>
        </pc:spChg>
        <pc:spChg chg="mod">
          <ac:chgData name="Kathryn Leeber" userId="15028f3c-0a13-4345-9369-dac953ae4f16" providerId="ADAL" clId="{9D1380DA-FE75-6C44-B94F-CB72446DAA6F}" dt="2020-12-10T16:25:58.661" v="72" actId="1076"/>
          <ac:spMkLst>
            <pc:docMk/>
            <pc:sldMk cId="0" sldId="325"/>
            <ac:spMk id="7" creationId="{00000000-0000-0000-0000-000000000000}"/>
          </ac:spMkLst>
        </pc:spChg>
        <pc:spChg chg="mod">
          <ac:chgData name="Kathryn Leeber" userId="15028f3c-0a13-4345-9369-dac953ae4f16" providerId="ADAL" clId="{9D1380DA-FE75-6C44-B94F-CB72446DAA6F}" dt="2020-12-10T16:26:04.085" v="74" actId="14100"/>
          <ac:spMkLst>
            <pc:docMk/>
            <pc:sldMk cId="0" sldId="325"/>
            <ac:spMk id="47107" creationId="{00000000-0000-0000-0000-000000000000}"/>
          </ac:spMkLst>
        </pc:spChg>
        <pc:picChg chg="mod">
          <ac:chgData name="Kathryn Leeber" userId="15028f3c-0a13-4345-9369-dac953ae4f16" providerId="ADAL" clId="{9D1380DA-FE75-6C44-B94F-CB72446DAA6F}" dt="2020-12-10T16:25:28.648" v="65" actId="1076"/>
          <ac:picMkLst>
            <pc:docMk/>
            <pc:sldMk cId="0" sldId="325"/>
            <ac:picMk id="10242" creationId="{00000000-0000-0000-0000-000000000000}"/>
          </ac:picMkLst>
        </pc:picChg>
        <pc:picChg chg="mod">
          <ac:chgData name="Kathryn Leeber" userId="15028f3c-0a13-4345-9369-dac953ae4f16" providerId="ADAL" clId="{9D1380DA-FE75-6C44-B94F-CB72446DAA6F}" dt="2020-12-10T16:25:31.973" v="66" actId="1076"/>
          <ac:picMkLst>
            <pc:docMk/>
            <pc:sldMk cId="0" sldId="325"/>
            <ac:picMk id="10243" creationId="{00000000-0000-0000-0000-000000000000}"/>
          </ac:picMkLst>
        </pc:picChg>
        <pc:picChg chg="mod">
          <ac:chgData name="Kathryn Leeber" userId="15028f3c-0a13-4345-9369-dac953ae4f16" providerId="ADAL" clId="{9D1380DA-FE75-6C44-B94F-CB72446DAA6F}" dt="2020-12-10T16:26:37.869" v="80" actId="1035"/>
          <ac:picMkLst>
            <pc:docMk/>
            <pc:sldMk cId="0" sldId="325"/>
            <ac:picMk id="10244" creationId="{00000000-0000-0000-0000-000000000000}"/>
          </ac:picMkLst>
        </pc:picChg>
      </pc:sldChg>
      <pc:sldChg chg="delSp">
        <pc:chgData name="Kathryn Leeber" userId="15028f3c-0a13-4345-9369-dac953ae4f16" providerId="ADAL" clId="{9D1380DA-FE75-6C44-B94F-CB72446DAA6F}" dt="2020-12-10T16:26:46.240" v="81" actId="478"/>
        <pc:sldMkLst>
          <pc:docMk/>
          <pc:sldMk cId="0" sldId="327"/>
        </pc:sldMkLst>
        <pc:spChg chg="del">
          <ac:chgData name="Kathryn Leeber" userId="15028f3c-0a13-4345-9369-dac953ae4f16" providerId="ADAL" clId="{9D1380DA-FE75-6C44-B94F-CB72446DAA6F}" dt="2020-12-10T16:26:46.240" v="81" actId="478"/>
          <ac:spMkLst>
            <pc:docMk/>
            <pc:sldMk cId="0" sldId="327"/>
            <ac:spMk id="49157" creationId="{00000000-0000-0000-0000-000000000000}"/>
          </ac:spMkLst>
        </pc:spChg>
      </pc:sldChg>
      <pc:sldChg chg="modSp mod">
        <pc:chgData name="Kathryn Leeber" userId="15028f3c-0a13-4345-9369-dac953ae4f16" providerId="ADAL" clId="{9D1380DA-FE75-6C44-B94F-CB72446DAA6F}" dt="2020-12-10T16:27:43.831" v="87" actId="20577"/>
        <pc:sldMkLst>
          <pc:docMk/>
          <pc:sldMk cId="0" sldId="366"/>
        </pc:sldMkLst>
        <pc:spChg chg="mod">
          <ac:chgData name="Kathryn Leeber" userId="15028f3c-0a13-4345-9369-dac953ae4f16" providerId="ADAL" clId="{9D1380DA-FE75-6C44-B94F-CB72446DAA6F}" dt="2020-12-10T16:27:43.831" v="87" actId="20577"/>
          <ac:spMkLst>
            <pc:docMk/>
            <pc:sldMk cId="0" sldId="366"/>
            <ac:spMk id="93186" creationId="{00000000-0000-0000-0000-000000000000}"/>
          </ac:spMkLst>
        </pc:spChg>
        <pc:spChg chg="mod">
          <ac:chgData name="Kathryn Leeber" userId="15028f3c-0a13-4345-9369-dac953ae4f16" providerId="ADAL" clId="{9D1380DA-FE75-6C44-B94F-CB72446DAA6F}" dt="2020-12-10T16:27:41.249" v="86" actId="14100"/>
          <ac:spMkLst>
            <pc:docMk/>
            <pc:sldMk cId="0" sldId="366"/>
            <ac:spMk id="93187" creationId="{00000000-0000-0000-0000-000000000000}"/>
          </ac:spMkLst>
        </pc:spChg>
      </pc:sldChg>
      <pc:sldChg chg="del">
        <pc:chgData name="Kathryn Leeber" userId="15028f3c-0a13-4345-9369-dac953ae4f16" providerId="ADAL" clId="{9D1380DA-FE75-6C44-B94F-CB72446DAA6F}" dt="2020-12-10T16:27:47.457" v="88" actId="2696"/>
        <pc:sldMkLst>
          <pc:docMk/>
          <pc:sldMk cId="0" sldId="367"/>
        </pc:sldMkLst>
      </pc:sldChg>
      <pc:sldChg chg="modSp mod">
        <pc:chgData name="Kathryn Leeber" userId="15028f3c-0a13-4345-9369-dac953ae4f16" providerId="ADAL" clId="{9D1380DA-FE75-6C44-B94F-CB72446DAA6F}" dt="2020-12-10T16:28:22.754" v="91" actId="5793"/>
        <pc:sldMkLst>
          <pc:docMk/>
          <pc:sldMk cId="0" sldId="386"/>
        </pc:sldMkLst>
        <pc:spChg chg="mod">
          <ac:chgData name="Kathryn Leeber" userId="15028f3c-0a13-4345-9369-dac953ae4f16" providerId="ADAL" clId="{9D1380DA-FE75-6C44-B94F-CB72446DAA6F}" dt="2020-12-10T16:28:22.754" v="91" actId="5793"/>
          <ac:spMkLst>
            <pc:docMk/>
            <pc:sldMk cId="0" sldId="386"/>
            <ac:spMk id="113667" creationId="{00000000-0000-0000-0000-000000000000}"/>
          </ac:spMkLst>
        </pc:spChg>
      </pc:sldChg>
      <pc:sldMasterChg chg="delSldLayout">
        <pc:chgData name="Kathryn Leeber" userId="15028f3c-0a13-4345-9369-dac953ae4f16" providerId="ADAL" clId="{9D1380DA-FE75-6C44-B94F-CB72446DAA6F}" dt="2020-12-10T16:27:47.457" v="88" actId="2696"/>
        <pc:sldMasterMkLst>
          <pc:docMk/>
          <pc:sldMasterMk cId="2871921020" sldId="2147483648"/>
        </pc:sldMasterMkLst>
        <pc:sldLayoutChg chg="del">
          <pc:chgData name="Kathryn Leeber" userId="15028f3c-0a13-4345-9369-dac953ae4f16" providerId="ADAL" clId="{9D1380DA-FE75-6C44-B94F-CB72446DAA6F}" dt="2020-12-10T14:35:51.733" v="3" actId="2696"/>
          <pc:sldLayoutMkLst>
            <pc:docMk/>
            <pc:sldMasterMk cId="2871921020" sldId="2147483648"/>
            <pc:sldLayoutMk cId="3201040096" sldId="2147483652"/>
          </pc:sldLayoutMkLst>
        </pc:sldLayoutChg>
        <pc:sldLayoutChg chg="del">
          <pc:chgData name="Kathryn Leeber" userId="15028f3c-0a13-4345-9369-dac953ae4f16" providerId="ADAL" clId="{9D1380DA-FE75-6C44-B94F-CB72446DAA6F}" dt="2020-12-10T14:35:57.102" v="4" actId="2696"/>
          <pc:sldLayoutMkLst>
            <pc:docMk/>
            <pc:sldMasterMk cId="2871921020" sldId="2147483648"/>
            <pc:sldLayoutMk cId="4261286950" sldId="2147483653"/>
          </pc:sldLayoutMkLst>
        </pc:sldLayoutChg>
        <pc:sldLayoutChg chg="del">
          <pc:chgData name="Kathryn Leeber" userId="15028f3c-0a13-4345-9369-dac953ae4f16" providerId="ADAL" clId="{9D1380DA-FE75-6C44-B94F-CB72446DAA6F}" dt="2020-12-10T14:35:59.652" v="5" actId="2696"/>
          <pc:sldLayoutMkLst>
            <pc:docMk/>
            <pc:sldMasterMk cId="2871921020" sldId="2147483648"/>
            <pc:sldLayoutMk cId="2641611224" sldId="2147483654"/>
          </pc:sldLayoutMkLst>
        </pc:sldLayoutChg>
        <pc:sldLayoutChg chg="del">
          <pc:chgData name="Kathryn Leeber" userId="15028f3c-0a13-4345-9369-dac953ae4f16" providerId="ADAL" clId="{9D1380DA-FE75-6C44-B94F-CB72446DAA6F}" dt="2020-12-10T14:35:35.995" v="2" actId="2696"/>
          <pc:sldLayoutMkLst>
            <pc:docMk/>
            <pc:sldMasterMk cId="2871921020" sldId="2147483648"/>
            <pc:sldLayoutMk cId="1830296299" sldId="2147483655"/>
          </pc:sldLayoutMkLst>
        </pc:sldLayoutChg>
        <pc:sldLayoutChg chg="del">
          <pc:chgData name="Kathryn Leeber" userId="15028f3c-0a13-4345-9369-dac953ae4f16" providerId="ADAL" clId="{9D1380DA-FE75-6C44-B94F-CB72446DAA6F}" dt="2020-12-10T16:27:47.457" v="88" actId="2696"/>
          <pc:sldLayoutMkLst>
            <pc:docMk/>
            <pc:sldMasterMk cId="2871921020" sldId="2147483648"/>
            <pc:sldLayoutMk cId="1323384853" sldId="2147483673"/>
          </pc:sldLayoutMkLst>
        </pc:sldLayoutChg>
      </pc:sldMasterChg>
      <pc:sldMasterChg chg="modSp mod modSldLayout">
        <pc:chgData name="Kathryn Leeber" userId="15028f3c-0a13-4345-9369-dac953ae4f16" providerId="ADAL" clId="{9D1380DA-FE75-6C44-B94F-CB72446DAA6F}" dt="2020-12-10T14:37:50.660" v="12"/>
        <pc:sldMasterMkLst>
          <pc:docMk/>
          <pc:sldMasterMk cId="3224719343" sldId="2147483694"/>
        </pc:sldMasterMkLst>
        <pc:spChg chg="mod">
          <ac:chgData name="Kathryn Leeber" userId="15028f3c-0a13-4345-9369-dac953ae4f16" providerId="ADAL" clId="{9D1380DA-FE75-6C44-B94F-CB72446DAA6F}" dt="2020-12-10T14:36:19.085" v="9" actId="20577"/>
          <ac:spMkLst>
            <pc:docMk/>
            <pc:sldMasterMk cId="3224719343" sldId="2147483694"/>
            <ac:spMk id="7" creationId="{21F38BD8-3F75-CE4C-AFEF-0C6B45F77F8C}"/>
          </ac:spMkLst>
        </pc:spChg>
        <pc:sldLayoutChg chg="addSp delSp modSp mod">
          <pc:chgData name="Kathryn Leeber" userId="15028f3c-0a13-4345-9369-dac953ae4f16" providerId="ADAL" clId="{9D1380DA-FE75-6C44-B94F-CB72446DAA6F}" dt="2020-12-10T14:37:50.660" v="12"/>
          <pc:sldLayoutMkLst>
            <pc:docMk/>
            <pc:sldMasterMk cId="3224719343" sldId="2147483694"/>
            <pc:sldLayoutMk cId="4151198584" sldId="2147483695"/>
          </pc:sldLayoutMkLst>
          <pc:spChg chg="add del mod">
            <ac:chgData name="Kathryn Leeber" userId="15028f3c-0a13-4345-9369-dac953ae4f16" providerId="ADAL" clId="{9D1380DA-FE75-6C44-B94F-CB72446DAA6F}" dt="2020-12-10T14:37:50.660" v="12"/>
            <ac:spMkLst>
              <pc:docMk/>
              <pc:sldMasterMk cId="3224719343" sldId="2147483694"/>
              <pc:sldLayoutMk cId="4151198584" sldId="2147483695"/>
              <ac:spMk id="4" creationId="{FBBD75AA-E1D1-534F-A224-35A9F76D8F59}"/>
            </ac:spMkLst>
          </pc:spChg>
          <pc:spChg chg="mod">
            <ac:chgData name="Kathryn Leeber" userId="15028f3c-0a13-4345-9369-dac953ae4f16" providerId="ADAL" clId="{9D1380DA-FE75-6C44-B94F-CB72446DAA6F}" dt="2020-12-10T14:34:56.246" v="1" actId="20577"/>
            <ac:spMkLst>
              <pc:docMk/>
              <pc:sldMasterMk cId="3224719343" sldId="2147483694"/>
              <pc:sldLayoutMk cId="4151198584" sldId="2147483695"/>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p:txBody>
      </p:sp>
    </p:spTree>
    <p:extLst>
      <p:ext uri="{BB962C8B-B14F-4D97-AF65-F5344CB8AC3E}">
        <p14:creationId xmlns:p14="http://schemas.microsoft.com/office/powerpoint/2010/main" val="146665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b="1" dirty="0">
                <a:latin typeface="Times New Roman" charset="0"/>
                <a:ea typeface="MS PGothic" charset="-128"/>
              </a:rPr>
              <a:t> 		</a:t>
            </a:r>
            <a:r>
              <a:rPr lang="en-US" sz="1300" b="0" dirty="0">
                <a:latin typeface="Times New Roman" pitchFamily="18" charset="0"/>
                <a:ea typeface="MS PGothic" pitchFamily="34" charset="-128"/>
              </a:rPr>
              <a:t>iv. Build relationships with peers and colleagues</a:t>
            </a:r>
          </a:p>
          <a:p>
            <a:r>
              <a:rPr lang="en-US" sz="1300" b="0" dirty="0">
                <a:latin typeface="Times New Roman" pitchFamily="18" charset="0"/>
                <a:ea typeface="MS PGothic" pitchFamily="34" charset="-128"/>
              </a:rPr>
              <a:t> 		v. Incorporate daily stretching, movement, and exercise.</a:t>
            </a:r>
          </a:p>
          <a:p>
            <a:r>
              <a:rPr lang="en-US" sz="1300" b="0" dirty="0">
                <a:latin typeface="Times New Roman" pitchFamily="18" charset="0"/>
                <a:ea typeface="MS PGothic" pitchFamily="34" charset="-128"/>
              </a:rPr>
              <a:t> 		vi. Build habits of mindfulness and positivity.</a:t>
            </a:r>
            <a:endParaRPr lang="en-US" altLang="en-US" b="0"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charset="0"/>
                <a:ea typeface="ヒラギノ角ゴ Pro W3" charset="-128"/>
              </a:defRPr>
            </a:lvl1pPr>
            <a:lvl2pPr marL="685817" indent="-263776">
              <a:defRPr sz="2200">
                <a:solidFill>
                  <a:schemeClr val="tx1"/>
                </a:solidFill>
                <a:latin typeface="Times New Roman" charset="0"/>
                <a:ea typeface="ヒラギノ角ゴ Pro W3" charset="-128"/>
              </a:defRPr>
            </a:lvl2pPr>
            <a:lvl3pPr marL="1055103" indent="-211021">
              <a:defRPr sz="2200">
                <a:solidFill>
                  <a:schemeClr val="tx1"/>
                </a:solidFill>
                <a:latin typeface="Times New Roman" charset="0"/>
                <a:ea typeface="ヒラギノ角ゴ Pro W3" charset="-128"/>
              </a:defRPr>
            </a:lvl3pPr>
            <a:lvl4pPr marL="1477145" indent="-211021">
              <a:defRPr sz="2200">
                <a:solidFill>
                  <a:schemeClr val="tx1"/>
                </a:solidFill>
                <a:latin typeface="Times New Roman" charset="0"/>
                <a:ea typeface="ヒラギノ角ゴ Pro W3" charset="-128"/>
              </a:defRPr>
            </a:lvl4pPr>
            <a:lvl5pPr marL="1899186" indent="-211021">
              <a:defRPr sz="2200">
                <a:solidFill>
                  <a:schemeClr val="tx1"/>
                </a:solidFill>
                <a:latin typeface="Times New Roman" charset="0"/>
                <a:ea typeface="ヒラギノ角ゴ Pro W3" charset="-128"/>
              </a:defRPr>
            </a:lvl5pPr>
            <a:lvl6pPr marL="2321227" indent="-211021" eaLnBrk="0" fontAlgn="base" hangingPunct="0">
              <a:spcBef>
                <a:spcPct val="0"/>
              </a:spcBef>
              <a:spcAft>
                <a:spcPct val="0"/>
              </a:spcAft>
              <a:defRPr sz="2200">
                <a:solidFill>
                  <a:schemeClr val="tx1"/>
                </a:solidFill>
                <a:latin typeface="Times New Roman" charset="0"/>
                <a:ea typeface="ヒラギノ角ゴ Pro W3" charset="-128"/>
              </a:defRPr>
            </a:lvl6pPr>
            <a:lvl7pPr marL="2743269" indent="-211021" eaLnBrk="0" fontAlgn="base" hangingPunct="0">
              <a:spcBef>
                <a:spcPct val="0"/>
              </a:spcBef>
              <a:spcAft>
                <a:spcPct val="0"/>
              </a:spcAft>
              <a:defRPr sz="2200">
                <a:solidFill>
                  <a:schemeClr val="tx1"/>
                </a:solidFill>
                <a:latin typeface="Times New Roman" charset="0"/>
                <a:ea typeface="ヒラギノ角ゴ Pro W3" charset="-128"/>
              </a:defRPr>
            </a:lvl7pPr>
            <a:lvl8pPr marL="3165310" indent="-211021" eaLnBrk="0" fontAlgn="base" hangingPunct="0">
              <a:spcBef>
                <a:spcPct val="0"/>
              </a:spcBef>
              <a:spcAft>
                <a:spcPct val="0"/>
              </a:spcAft>
              <a:defRPr sz="2200">
                <a:solidFill>
                  <a:schemeClr val="tx1"/>
                </a:solidFill>
                <a:latin typeface="Times New Roman" charset="0"/>
                <a:ea typeface="ヒラギノ角ゴ Pro W3" charset="-128"/>
              </a:defRPr>
            </a:lvl8pPr>
            <a:lvl9pPr marL="3587351" indent="-211021" eaLnBrk="0" fontAlgn="base" hangingPunct="0">
              <a:spcBef>
                <a:spcPct val="0"/>
              </a:spcBef>
              <a:spcAft>
                <a:spcPct val="0"/>
              </a:spcAft>
              <a:defRPr sz="2200">
                <a:solidFill>
                  <a:schemeClr val="tx1"/>
                </a:solidFill>
                <a:latin typeface="Times New Roman" charset="0"/>
                <a:ea typeface="ヒラギノ角ゴ Pro W3" charset="-128"/>
              </a:defRPr>
            </a:lvl9pPr>
          </a:lstStyle>
          <a:p>
            <a:fld id="{67B3ACF5-7AF4-3F4F-8358-E992B11119E3}" type="slidenum">
              <a:rPr lang="en-US" altLang="en-US" sz="1200"/>
              <a:pPr/>
              <a:t>11</a:t>
            </a:fld>
            <a:endParaRPr lang="en-US" altLang="en-US" sz="1200" dirty="0"/>
          </a:p>
        </p:txBody>
      </p:sp>
    </p:spTree>
    <p:extLst>
      <p:ext uri="{BB962C8B-B14F-4D97-AF65-F5344CB8AC3E}">
        <p14:creationId xmlns:p14="http://schemas.microsoft.com/office/powerpoint/2010/main" val="20384582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076498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984639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257830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7337782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98122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191950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648441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5434817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471423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7810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4. Stress management refers to tactics that have been shown to alleviate or eliminate stress reactions.</a:t>
            </a:r>
            <a:r>
              <a:rPr lang="en-US" sz="1100" b="1" dirty="0">
                <a:latin typeface="Times New Roman" pitchFamily="18" charset="0"/>
                <a:ea typeface="MS PGothic" pitchFamily="34" charset="-128"/>
              </a:rPr>
              <a:t> </a:t>
            </a:r>
            <a:endParaRPr lang="en-US" sz="1100" dirty="0">
              <a:latin typeface="Times New Roman" pitchFamily="18" charset="0"/>
              <a:ea typeface="MS PGothic" pitchFamily="34" charset="-128"/>
            </a:endParaRPr>
          </a:p>
          <a:p>
            <a:r>
              <a:rPr lang="en-US" sz="1100" dirty="0">
                <a:latin typeface="Times New Roman" pitchFamily="18" charset="0"/>
                <a:ea typeface="MS PGothic" pitchFamily="34" charset="-128"/>
              </a:rPr>
              <a:t>	a. Strategies to manage stress</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Minimize or eliminate stressors as much as possible.</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Change partners to avoid a negative or hostile personality.</a:t>
            </a:r>
          </a:p>
          <a:p>
            <a:pPr lvl="0"/>
            <a:r>
              <a:rPr lang="en-US" sz="1100" dirty="0">
                <a:latin typeface="Times New Roman" pitchFamily="18" charset="0"/>
                <a:ea typeface="MS PGothic" pitchFamily="34" charset="-128"/>
              </a:rPr>
              <a:t>		iii. Change work hours.</a:t>
            </a:r>
          </a:p>
          <a:p>
            <a:pPr lvl="0"/>
            <a:r>
              <a:rPr lang="en-US" sz="1100" dirty="0">
                <a:latin typeface="Times New Roman" pitchFamily="18" charset="0"/>
                <a:ea typeface="MS PGothic" pitchFamily="34" charset="-128"/>
              </a:rPr>
              <a:t>		iv. Change the work environment.</a:t>
            </a:r>
          </a:p>
          <a:p>
            <a:pPr lvl="0"/>
            <a:r>
              <a:rPr lang="en-US" sz="1100" dirty="0">
                <a:latin typeface="Times New Roman" pitchFamily="18" charset="0"/>
                <a:ea typeface="MS PGothic" pitchFamily="34" charset="-128"/>
              </a:rPr>
              <a:t>		v. Cut back on overtime.</a:t>
            </a:r>
          </a:p>
        </p:txBody>
      </p:sp>
    </p:spTree>
    <p:extLst>
      <p:ext uri="{BB962C8B-B14F-4D97-AF65-F5344CB8AC3E}">
        <p14:creationId xmlns:p14="http://schemas.microsoft.com/office/powerpoint/2010/main" val="15617417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725882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129848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13320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vi. Change your attitude about the stressor.</a:t>
            </a:r>
          </a:p>
          <a:p>
            <a:r>
              <a:rPr lang="en-US" altLang="en-US" dirty="0">
                <a:latin typeface="Times New Roman" charset="0"/>
                <a:ea typeface="MS PGothic" charset="-128"/>
              </a:rPr>
              <a:t>	vii. Talk about your feelings with people you trust.</a:t>
            </a:r>
          </a:p>
          <a:p>
            <a:r>
              <a:rPr lang="en-US" altLang="en-US" dirty="0">
                <a:latin typeface="Times New Roman" charset="0"/>
                <a:ea typeface="MS PGothic" charset="-128"/>
              </a:rPr>
              <a:t>	viii. Seek professional counseling if needed.</a:t>
            </a:r>
          </a:p>
          <a:p>
            <a:r>
              <a:rPr lang="en-US" altLang="en-US" dirty="0">
                <a:latin typeface="Times New Roman" charset="0"/>
                <a:ea typeface="MS PGothic" charset="-128"/>
              </a:rPr>
              <a:t>	ix. Do not obsess over frustrating situations that you are unable to change,</a:t>
            </a:r>
            <a:r>
              <a:rPr lang="en-US" altLang="en-US" baseline="0" dirty="0">
                <a:latin typeface="Times New Roman" charset="0"/>
                <a:ea typeface="MS PGothic" charset="-128"/>
              </a:rPr>
              <a:t> </a:t>
            </a:r>
            <a:r>
              <a:rPr lang="en-US" altLang="en-US" dirty="0">
                <a:latin typeface="Times New Roman" charset="0"/>
                <a:ea typeface="MS PGothic" charset="-128"/>
              </a:rPr>
              <a:t>such as relapsing alcoholics and nursing home transfers; focus on</a:t>
            </a:r>
            <a:r>
              <a:rPr lang="en-US" altLang="en-US" baseline="0" dirty="0">
                <a:latin typeface="Times New Roman" charset="0"/>
                <a:ea typeface="MS PGothic" charset="-128"/>
              </a:rPr>
              <a:t> </a:t>
            </a:r>
            <a:r>
              <a:rPr lang="en-US" altLang="en-US" dirty="0">
                <a:latin typeface="Times New Roman" charset="0"/>
                <a:ea typeface="MS PGothic" charset="-128"/>
              </a:rPr>
              <a:t>delivering high-quality care. </a:t>
            </a:r>
          </a:p>
          <a:p>
            <a:r>
              <a:rPr lang="en-US" altLang="en-US" dirty="0">
                <a:latin typeface="Times New Roman" charset="0"/>
                <a:ea typeface="MS PGothic" charset="-128"/>
              </a:rPr>
              <a:t>	x. Try to adopt a relaxed, philosophical outlook.</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6491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lvl="0"/>
            <a:r>
              <a:rPr lang="en-US" sz="1100" dirty="0">
                <a:latin typeface="Times New Roman" pitchFamily="18" charset="0"/>
                <a:ea typeface="MS PGothic" pitchFamily="34" charset="-128"/>
              </a:rPr>
              <a:t>	xi. Expand your social support system beyond your coworkers.</a:t>
            </a:r>
          </a:p>
          <a:p>
            <a:pPr lvl="0"/>
            <a:r>
              <a:rPr lang="en-US" sz="1100" dirty="0">
                <a:latin typeface="Times New Roman" pitchFamily="18" charset="0"/>
                <a:ea typeface="MS PGothic" pitchFamily="34" charset="-128"/>
              </a:rPr>
              <a:t>	xii. Develop friends and interests outside emergency services.</a:t>
            </a:r>
          </a:p>
          <a:p>
            <a:pPr lvl="0"/>
            <a:r>
              <a:rPr lang="en-US" sz="1100" dirty="0">
                <a:latin typeface="Times New Roman" pitchFamily="18" charset="0"/>
                <a:ea typeface="MS PGothic" pitchFamily="34" charset="-128"/>
              </a:rPr>
              <a:t>	xiii. Limiting intake of caffeine, alcohol, and tobacco use.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51902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a:t>
            </a:r>
            <a:r>
              <a:rPr lang="en-US" sz="1100" dirty="0">
                <a:latin typeface="Times New Roman" pitchFamily="18" charset="0"/>
                <a:ea typeface="MS PGothic" pitchFamily="34" charset="-128"/>
              </a:rPr>
              <a:t>Nutrition</a:t>
            </a:r>
          </a:p>
          <a:p>
            <a:r>
              <a:rPr lang="en-US" sz="1100" dirty="0">
                <a:latin typeface="Times New Roman" pitchFamily="18" charset="0"/>
                <a:ea typeface="MS PGothic" pitchFamily="34" charset="-128"/>
              </a:rPr>
              <a:t> 	 a. Eat regular, well-balanced meals.</a:t>
            </a:r>
          </a:p>
          <a:p>
            <a:r>
              <a:rPr lang="en-US" sz="1100" dirty="0">
                <a:latin typeface="Times New Roman" pitchFamily="18" charset="0"/>
                <a:ea typeface="MS PGothic" pitchFamily="34" charset="-128"/>
              </a:rPr>
              <a:t> 	 b. Limit your consumption of sugar, fats, sodium, and alcohol.</a:t>
            </a:r>
          </a:p>
          <a:p>
            <a:pPr lvl="0"/>
            <a:r>
              <a:rPr lang="en-US" sz="1100" dirty="0">
                <a:latin typeface="Times New Roman" pitchFamily="18" charset="0"/>
                <a:ea typeface="MS PGothic" pitchFamily="34" charset="-128"/>
              </a:rPr>
              <a:t> 	 c. Complex carbohydrates are comparable to simple sugars in their ability</a:t>
            </a:r>
            <a:r>
              <a:rPr lang="en-US" sz="1100" baseline="0" dirty="0">
                <a:latin typeface="Times New Roman" pitchFamily="18" charset="0"/>
                <a:ea typeface="MS PGothic" pitchFamily="34" charset="-128"/>
              </a:rPr>
              <a:t> </a:t>
            </a:r>
            <a:r>
              <a:rPr lang="en-US" sz="1100" dirty="0">
                <a:latin typeface="Times New Roman" pitchFamily="18" charset="0"/>
                <a:ea typeface="MS PGothic" pitchFamily="34" charset="-128"/>
              </a:rPr>
              <a:t>to produce energy. </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Complex carbohydrates such as pasta, rice, and vegetables are among the most reliable sources for long-term energy production.</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Fats are easily converted to energy, but eating too much fat can lead to obesity, cardiac disease, and other long-term health problems. </a:t>
            </a:r>
          </a:p>
          <a:p>
            <a:r>
              <a:rPr lang="en-US" sz="1100" dirty="0">
                <a:latin typeface="Times New Roman" pitchFamily="18" charset="0"/>
                <a:ea typeface="MS PGothic" pitchFamily="34" charset="-128"/>
              </a:rPr>
              <a:t> 	 e. Maintain adequate fluid intake. Water is generally the best fuel available.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9850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6. Exercise and relaxation</a:t>
            </a:r>
          </a:p>
          <a:p>
            <a:pPr lvl="0"/>
            <a:r>
              <a:rPr lang="en-US" sz="1100" dirty="0">
                <a:latin typeface="Times New Roman" pitchFamily="18" charset="0"/>
                <a:ea typeface="MS PGothic" pitchFamily="34" charset="-128"/>
              </a:rPr>
              <a:t>	a. Regular exercise will enhance the benefits of maintaining good nutrition and adequate hydration. </a:t>
            </a:r>
          </a:p>
          <a:p>
            <a:pPr lvl="0"/>
            <a:r>
              <a:rPr lang="en-US" sz="1100" dirty="0">
                <a:latin typeface="Times New Roman" pitchFamily="18" charset="0"/>
                <a:ea typeface="MS PGothic" pitchFamily="34" charset="-128"/>
              </a:rPr>
              <a:t>	b. When you are in good physical condition, you can handle stress more easily. </a:t>
            </a:r>
          </a:p>
          <a:p>
            <a:pPr lvl="0"/>
            <a:r>
              <a:rPr lang="en-US" sz="1100" dirty="0">
                <a:latin typeface="Times New Roman" pitchFamily="18" charset="0"/>
                <a:ea typeface="MS PGothic" pitchFamily="34" charset="-128"/>
              </a:rPr>
              <a:t>	c. Engage in at least 30 minutes of moderate or vigorous physical activity 5 days per week. Include cardiovascular endurance, muscle strength building, and muscle flexibility.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977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1. The National Sleep Foundation and the American Academy of Sleep Medicine recommend that adults sleep a minimum of 7 to 9 hours per night.</a:t>
            </a:r>
          </a:p>
          <a:p>
            <a:r>
              <a:rPr lang="en-US" sz="1100" dirty="0">
                <a:latin typeface="Times New Roman" pitchFamily="18" charset="0"/>
                <a:ea typeface="MS PGothic" pitchFamily="34" charset="-128"/>
              </a:rPr>
              <a:t>2. Half of EMS personnel get less than 6 hours of sleep per 24 hours and report severe mental and physical fatigue.</a:t>
            </a:r>
          </a:p>
          <a:p>
            <a:r>
              <a:rPr lang="en-US" sz="1100" dirty="0">
                <a:latin typeface="Times New Roman" pitchFamily="18" charset="0"/>
                <a:ea typeface="MS PGothic" pitchFamily="34" charset="-128"/>
              </a:rPr>
              <a:t>	a. Short term effects of sleep deprivation can lead to medical errors, vehicle crashes, and other harm to patients, bystanders, and other EMS providers. </a:t>
            </a:r>
          </a:p>
          <a:p>
            <a:r>
              <a:rPr lang="en-US" sz="1100" dirty="0">
                <a:latin typeface="Times New Roman" pitchFamily="18" charset="0"/>
                <a:ea typeface="MS PGothic" pitchFamily="34" charset="-128"/>
              </a:rPr>
              <a:t>	b. Long term effects include hypertension, sleep apnea, respiratory issues, diabetes, depression, and other medical conditions. </a:t>
            </a:r>
          </a:p>
          <a:p>
            <a:r>
              <a:rPr lang="en-US" sz="1100" dirty="0">
                <a:latin typeface="Times New Roman" pitchFamily="18" charset="0"/>
                <a:ea typeface="MS PGothic" pitchFamily="34" charset="-128"/>
              </a:rPr>
              <a:t>	c. Increased stress can contribute to sleep deprivation and fatigue issues.</a:t>
            </a:r>
          </a:p>
          <a:p>
            <a:r>
              <a:rPr lang="en-US" sz="1100" dirty="0">
                <a:latin typeface="Times New Roman" pitchFamily="18" charset="0"/>
                <a:ea typeface="MS PGothic" pitchFamily="34" charset="-128"/>
              </a:rPr>
              <a:t>3. Evidence-based guidelines for fatigue management have been developed under the US Department of Transportation and through the National Association of State EMS Officials.</a:t>
            </a:r>
          </a:p>
          <a:p>
            <a:r>
              <a:rPr lang="en-US" sz="1100" dirty="0">
                <a:latin typeface="Times New Roman" pitchFamily="18" charset="0"/>
                <a:ea typeface="MS PGothic" pitchFamily="34" charset="-128"/>
              </a:rPr>
              <a:t>	a. Fatigue/sleepiness instruments should measure and monitor fatigue among EMS personnel.</a:t>
            </a:r>
          </a:p>
          <a:p>
            <a:r>
              <a:rPr lang="en-US" sz="1100" dirty="0">
                <a:latin typeface="Times New Roman" pitchFamily="18" charset="0"/>
                <a:ea typeface="MS PGothic" pitchFamily="34" charset="-128"/>
              </a:rPr>
              <a:t>	b. EMS personnel should work shifts shorter than 24 hours duration.</a:t>
            </a:r>
          </a:p>
          <a:p>
            <a:r>
              <a:rPr lang="en-US" sz="1100" dirty="0">
                <a:latin typeface="Times New Roman" pitchFamily="18" charset="0"/>
                <a:ea typeface="MS PGothic" pitchFamily="34" charset="-128"/>
              </a:rPr>
              <a:t>	c. EMS personnel should have access to caffeine to stave off fatigue.</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EMS personnel should have the opportunity to nap while on duty to mitigate fatigue.</a:t>
            </a:r>
          </a:p>
          <a:p>
            <a:r>
              <a:rPr lang="en-US" sz="1100" dirty="0">
                <a:latin typeface="Times New Roman" pitchFamily="18" charset="0"/>
                <a:ea typeface="MS PGothic" pitchFamily="34" charset="-128"/>
              </a:rPr>
              <a:t>	e. EMS personnel should receive education and training to mitigate fatigue and fatigue-related risks. </a:t>
            </a:r>
          </a:p>
          <a:p>
            <a:endParaRPr lang="en-US" sz="1100" dirty="0">
              <a:latin typeface="Times New Roman" pitchFamily="18" charset="0"/>
              <a:ea typeface="MS PGothic" pitchFamily="34"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94258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4. Recommendations to combat fatigue:</a:t>
            </a:r>
          </a:p>
          <a:p>
            <a:r>
              <a:rPr lang="en-US" sz="1100" dirty="0">
                <a:latin typeface="Times New Roman" pitchFamily="18" charset="0"/>
                <a:ea typeface="MS PGothic" pitchFamily="34" charset="-128"/>
              </a:rPr>
              <a:t>	a. Get an adequate duration and quality of sleep.</a:t>
            </a:r>
          </a:p>
          <a:p>
            <a:r>
              <a:rPr lang="en-US" sz="1100" dirty="0">
                <a:latin typeface="Times New Roman" pitchFamily="18" charset="0"/>
                <a:ea typeface="MS PGothic" pitchFamily="34" charset="-128"/>
              </a:rPr>
              <a:t>	b. Where allowed, take 20- to 30- minute naps or rest breaks during shift work.</a:t>
            </a:r>
          </a:p>
          <a:p>
            <a:r>
              <a:rPr lang="en-US" sz="1100" dirty="0">
                <a:latin typeface="Times New Roman" pitchFamily="18" charset="0"/>
                <a:ea typeface="MS PGothic" pitchFamily="34" charset="-128"/>
              </a:rPr>
              <a:t>	c. Increase physical activity.</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Be careful about caffeine consumption.</a:t>
            </a:r>
          </a:p>
          <a:p>
            <a:r>
              <a:rPr lang="en-US" sz="1100" dirty="0">
                <a:latin typeface="Times New Roman" pitchFamily="18" charset="0"/>
                <a:ea typeface="MS PGothic" pitchFamily="34" charset="-128"/>
              </a:rPr>
              <a:t>	e. Engage in mental exercise, such as having a conversation or playing a game.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29583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5. Recommendations to improve sleep quality</a:t>
            </a:r>
          </a:p>
          <a:p>
            <a:r>
              <a:rPr lang="en-US" sz="1100" dirty="0">
                <a:latin typeface="Times New Roman" pitchFamily="18" charset="0"/>
                <a:ea typeface="MS PGothic" pitchFamily="34" charset="-128"/>
              </a:rPr>
              <a:t>	a. Avoid caffeine, nicotine, and other chemicals that interfere with sleep for at least 4 hours prior to bedtime.</a:t>
            </a:r>
          </a:p>
          <a:p>
            <a:r>
              <a:rPr lang="en-US" sz="1100" dirty="0">
                <a:latin typeface="Times New Roman" pitchFamily="18" charset="0"/>
                <a:ea typeface="MS PGothic" pitchFamily="34" charset="-128"/>
              </a:rPr>
              <a:t>	b. Ensure your sleep environment is dark, quiet, and cool.</a:t>
            </a:r>
          </a:p>
          <a:p>
            <a:r>
              <a:rPr lang="en-US" sz="1100" dirty="0">
                <a:latin typeface="Times New Roman" pitchFamily="18" charset="0"/>
                <a:ea typeface="MS PGothic" pitchFamily="34" charset="-128"/>
              </a:rPr>
              <a:t>	c. Exercise early, but with enough time to relax before you try to fall asleep.</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Nap early.</a:t>
            </a:r>
          </a:p>
          <a:p>
            <a:r>
              <a:rPr lang="en-US" sz="1100" dirty="0">
                <a:latin typeface="Times New Roman" pitchFamily="18" charset="0"/>
                <a:ea typeface="MS PGothic" pitchFamily="34" charset="-128"/>
              </a:rPr>
              <a:t>	e. Avoid heavy presleep meals.</a:t>
            </a:r>
          </a:p>
          <a:p>
            <a:r>
              <a:rPr lang="en-US" sz="1100" dirty="0">
                <a:latin typeface="Times New Roman" pitchFamily="18" charset="0"/>
                <a:ea typeface="MS PGothic" pitchFamily="34" charset="-128"/>
              </a:rPr>
              <a:t>	f. Balance fluid intake.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27700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	g. Establish a calming presleep routine.</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h.</a:t>
            </a:r>
            <a:r>
              <a:rPr lang="en-US" sz="1100" dirty="0">
                <a:latin typeface="Times New Roman" pitchFamily="18" charset="0"/>
                <a:ea typeface="MS PGothic" pitchFamily="34" charset="-128"/>
              </a:rPr>
              <a:t> Sleep when truly tired.</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Don’t watch the clock.</a:t>
            </a:r>
          </a:p>
          <a:p>
            <a:r>
              <a:rPr lang="en-US" sz="1100" dirty="0">
                <a:latin typeface="Times New Roman" pitchFamily="18" charset="0"/>
                <a:ea typeface="MS PGothic" pitchFamily="34" charset="-128"/>
              </a:rPr>
              <a:t>	j. Keep your sleep schedule as consistent as possible.</a:t>
            </a:r>
          </a:p>
          <a:p>
            <a:r>
              <a:rPr lang="en-US" sz="1100" dirty="0">
                <a:latin typeface="Times New Roman" pitchFamily="18" charset="0"/>
                <a:ea typeface="MS PGothic" pitchFamily="34" charset="-128"/>
              </a:rPr>
              <a:t>	k. When possible, expose yourself to natural light during your waking hours to maintain healthy sleep-wake cycles.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63311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Infectious Diseases</a:t>
            </a:r>
          </a:p>
          <a:p>
            <a:r>
              <a:rPr lang="en-US" altLang="en-US" dirty="0">
                <a:latin typeface="Times New Roman" charset="0"/>
                <a:ea typeface="MS PGothic" charset="-128"/>
              </a:rPr>
              <a:t>• Awareness of how to decontaminate equipment after treating a patient </a:t>
            </a:r>
          </a:p>
          <a:p>
            <a:r>
              <a:rPr lang="en-US" altLang="en-US" dirty="0">
                <a:latin typeface="Times New Roman" charset="0"/>
                <a:ea typeface="MS PGothic" charset="-128"/>
              </a:rPr>
              <a:t>• Assessment and management of how to decontaminate the ambulance and equipment after treating a patient </a:t>
            </a:r>
          </a:p>
        </p:txBody>
      </p:sp>
    </p:spTree>
    <p:extLst>
      <p:ext uri="{BB962C8B-B14F-4D97-AF65-F5344CB8AC3E}">
        <p14:creationId xmlns:p14="http://schemas.microsoft.com/office/powerpoint/2010/main" val="120916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1. Disease prevention focuses on medical care and prevention to avoid or reduce the effect of disease on an individual.</a:t>
            </a:r>
          </a:p>
          <a:p>
            <a:r>
              <a:rPr lang="en-US" sz="1100" dirty="0">
                <a:latin typeface="Times New Roman" pitchFamily="18" charset="0"/>
                <a:ea typeface="MS PGothic" pitchFamily="34" charset="-128"/>
              </a:rPr>
              <a:t>2. Health promotion is focused on personal practices and social habits to improve one’s health.</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57032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3. Smoking, vaping, or chewing nicotine</a:t>
            </a:r>
          </a:p>
          <a:p>
            <a:r>
              <a:rPr lang="en-US" sz="1100" dirty="0">
                <a:latin typeface="Times New Roman" pitchFamily="18" charset="0"/>
                <a:ea typeface="MS PGothic" pitchFamily="34" charset="-128"/>
              </a:rPr>
              <a:t>	a. Tobacco products can lead to cardiovascular and respiratory diseases.</a:t>
            </a:r>
          </a:p>
          <a:p>
            <a:r>
              <a:rPr lang="en-US" sz="1100" dirty="0">
                <a:latin typeface="Times New Roman" pitchFamily="18" charset="0"/>
                <a:ea typeface="MS PGothic" pitchFamily="34" charset="-128"/>
              </a:rPr>
              <a:t>	b. Smokeless tobacco is associated with cancers of the throat, mouth, and pancreas.</a:t>
            </a:r>
          </a:p>
          <a:p>
            <a:r>
              <a:rPr lang="en-US" sz="1100" dirty="0">
                <a:latin typeface="Times New Roman" pitchFamily="18" charset="0"/>
                <a:ea typeface="MS PGothic" pitchFamily="34" charset="-128"/>
              </a:rPr>
              <a:t>	c. Vaping has been shown to cause cardiovascular and respiratory illnesses and diseases.</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Strategies for quitting products containing nicotine:</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Create a plan that addresses the challenges that may trigger the use of the product(s).</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Set a quit date.</a:t>
            </a:r>
          </a:p>
          <a:p>
            <a:pPr lvl="1"/>
            <a:r>
              <a:rPr lang="en-US" sz="1100" dirty="0">
                <a:latin typeface="Times New Roman" pitchFamily="18" charset="0"/>
                <a:ea typeface="MS PGothic" pitchFamily="34" charset="-128"/>
              </a:rPr>
              <a:t>		iii. Tell friends, family, and coworkers your plan to quit.</a:t>
            </a:r>
          </a:p>
          <a:p>
            <a:pPr lvl="1"/>
            <a:r>
              <a:rPr lang="en-US" sz="1100" dirty="0">
                <a:latin typeface="Times New Roman" pitchFamily="18" charset="0"/>
                <a:ea typeface="MS PGothic" pitchFamily="34" charset="-128"/>
              </a:rPr>
              <a:t>		iv. Remove tobacco and vaping products from your home, car, and work.</a:t>
            </a:r>
          </a:p>
          <a:p>
            <a:pPr lvl="1"/>
            <a:r>
              <a:rPr lang="en-US" sz="1100" dirty="0">
                <a:latin typeface="Times New Roman" pitchFamily="18" charset="0"/>
                <a:ea typeface="MS PGothic" pitchFamily="34" charset="-128"/>
              </a:rPr>
              <a:t>		v. Talk to your doctor about other resources that may be available to help you quit.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60907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4. Alcohol abuse</a:t>
            </a:r>
          </a:p>
          <a:p>
            <a:r>
              <a:rPr lang="en-US" sz="1100" dirty="0">
                <a:latin typeface="Times New Roman" pitchFamily="18" charset="0"/>
                <a:ea typeface="MS PGothic" pitchFamily="34" charset="-128"/>
              </a:rPr>
              <a:t> 	 a. Acceptable alcohol consumption is described to be one drink per day for women and two drinks per day for men.</a:t>
            </a:r>
          </a:p>
          <a:p>
            <a:r>
              <a:rPr lang="en-US" sz="1100" dirty="0">
                <a:latin typeface="Times New Roman" pitchFamily="18" charset="0"/>
                <a:ea typeface="MS PGothic" pitchFamily="34" charset="-128"/>
              </a:rPr>
              <a:t> 	 b. According to the Centers for Disease Control and Prevention (CDC), excessive alcohol use causes approximately 88,000 deaths per year in the 	United States with an economic cost of more than $200 billion per year.</a:t>
            </a:r>
          </a:p>
          <a:p>
            <a:r>
              <a:rPr lang="en-US" sz="1100" dirty="0">
                <a:latin typeface="Times New Roman" pitchFamily="18" charset="0"/>
                <a:ea typeface="MS PGothic" pitchFamily="34" charset="-128"/>
              </a:rPr>
              <a:t> 	 c. Approximately 75% of the total cost of alcohol abuse is attributed to binge drinking.</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Excessive alcohol use may adversely affect the cardiovascular, hepatic, immune, and central nervous systems and may increase the risk of developing 	cancer of the mouth, throat, breast, esophagus, and liver.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5346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5. Drug use</a:t>
            </a:r>
          </a:p>
          <a:p>
            <a:r>
              <a:rPr lang="en-US" sz="1100" dirty="0">
                <a:latin typeface="Times New Roman" pitchFamily="18" charset="0"/>
                <a:ea typeface="MS PGothic" pitchFamily="34" charset="-128"/>
              </a:rPr>
              <a:t> 	 a. Both prescription medications and illegal, or illicit drugs may be abused or misused.</a:t>
            </a:r>
          </a:p>
          <a:p>
            <a:r>
              <a:rPr lang="en-US" sz="1100" dirty="0">
                <a:latin typeface="Times New Roman" pitchFamily="18" charset="0"/>
                <a:ea typeface="MS PGothic" pitchFamily="34" charset="-128"/>
              </a:rPr>
              <a:t>	 b. According to the CDC, drug abuse costs the United States more than $190 billion annually in lost work productivity, health care, and crime.</a:t>
            </a:r>
          </a:p>
          <a:p>
            <a:r>
              <a:rPr lang="en-US" sz="1100" dirty="0">
                <a:latin typeface="Times New Roman" pitchFamily="18" charset="0"/>
                <a:ea typeface="MS PGothic" pitchFamily="34" charset="-128"/>
              </a:rPr>
              <a:t>	 c. Many EMS agencies drug test their employees for illegal and prescription drugs.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773177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i="0" kern="1200" dirty="0">
                <a:solidFill>
                  <a:schemeClr val="tx1"/>
                </a:solidFill>
                <a:effectLst/>
                <a:latin typeface="Arial" panose="020B0604020202020204" pitchFamily="34" charset="0"/>
                <a:ea typeface="+mn-ea"/>
                <a:cs typeface="+mn-cs"/>
              </a:rPr>
              <a:t>E.</a:t>
            </a:r>
            <a:r>
              <a:rPr lang="en-US"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Balancing work, family, and health</a:t>
            </a:r>
          </a:p>
          <a:p>
            <a:pPr lvl="0"/>
            <a:r>
              <a:rPr lang="en-US" sz="1200" b="0" i="0" kern="1200" dirty="0">
                <a:solidFill>
                  <a:schemeClr val="tx1"/>
                </a:solidFill>
                <a:effectLst/>
                <a:latin typeface="Arial" panose="020B0604020202020204" pitchFamily="34" charset="0"/>
                <a:ea typeface="+mn-ea"/>
                <a:cs typeface="+mn-cs"/>
              </a:rPr>
              <a:t>1. When possible, rotate your schedule to give yourself time off.</a:t>
            </a:r>
          </a:p>
          <a:p>
            <a:pPr lvl="0"/>
            <a:r>
              <a:rPr lang="en-US" sz="1200" b="0" i="0" kern="1200" dirty="0">
                <a:solidFill>
                  <a:schemeClr val="tx1"/>
                </a:solidFill>
                <a:effectLst/>
                <a:latin typeface="Arial" panose="020B0604020202020204" pitchFamily="34" charset="0"/>
                <a:ea typeface="+mn-ea"/>
                <a:cs typeface="+mn-cs"/>
              </a:rPr>
              <a:t>2. Take vacations.</a:t>
            </a:r>
          </a:p>
          <a:p>
            <a:r>
              <a:rPr lang="en-US" sz="1200" b="0" i="0" kern="1200" dirty="0">
                <a:solidFill>
                  <a:schemeClr val="tx1"/>
                </a:solidFill>
                <a:effectLst/>
                <a:latin typeface="Arial" panose="020B0604020202020204" pitchFamily="34" charset="0"/>
                <a:ea typeface="+mn-ea"/>
                <a:cs typeface="+mn-cs"/>
              </a:rPr>
              <a:t>3. If at any point you feel the stress of work is more than you can handle, seek help.</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25</a:t>
            </a:fld>
            <a:endParaRPr lang="en-US" dirty="0"/>
          </a:p>
        </p:txBody>
      </p:sp>
    </p:spTree>
    <p:extLst>
      <p:ext uri="{BB962C8B-B14F-4D97-AF65-F5344CB8AC3E}">
        <p14:creationId xmlns:p14="http://schemas.microsoft.com/office/powerpoint/2010/main" val="400886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Infectious and Communicable Diseases</a:t>
            </a:r>
          </a:p>
          <a:p>
            <a:r>
              <a:rPr lang="en-US" altLang="en-US" dirty="0">
                <a:latin typeface="Times New Roman" charset="0"/>
                <a:ea typeface="MS PGothic" charset="-128"/>
              </a:rPr>
              <a:t>A. An infectious disease is caused by organisms within the body.</a:t>
            </a:r>
          </a:p>
          <a:p>
            <a:r>
              <a:rPr lang="en-US" altLang="en-US" dirty="0">
                <a:latin typeface="Times New Roman" charset="0"/>
                <a:ea typeface="MS PGothic" charset="-128"/>
              </a:rPr>
              <a:t>B. A communicable disease can be spread:</a:t>
            </a:r>
          </a:p>
          <a:p>
            <a:r>
              <a:rPr lang="en-US" altLang="en-US" dirty="0">
                <a:latin typeface="Times New Roman" charset="0"/>
                <a:ea typeface="MS PGothic" charset="-128"/>
              </a:rPr>
              <a:t>	1. From person to person</a:t>
            </a:r>
          </a:p>
          <a:p>
            <a:r>
              <a:rPr lang="en-US" altLang="en-US" dirty="0">
                <a:latin typeface="Times New Roman" charset="0"/>
                <a:ea typeface="MS PGothic" charset="-128"/>
              </a:rPr>
              <a:t>	2. From one species to another </a:t>
            </a:r>
          </a:p>
        </p:txBody>
      </p:sp>
    </p:spTree>
    <p:extLst>
      <p:ext uri="{BB962C8B-B14F-4D97-AF65-F5344CB8AC3E}">
        <p14:creationId xmlns:p14="http://schemas.microsoft.com/office/powerpoint/2010/main" val="2026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Infection risk can be minimized by:</a:t>
            </a:r>
          </a:p>
          <a:p>
            <a:r>
              <a:rPr lang="en-US" altLang="en-US" dirty="0">
                <a:latin typeface="Times New Roman" charset="0"/>
                <a:ea typeface="MS PGothic" charset="-128"/>
              </a:rPr>
              <a:t>	1. Immunizations</a:t>
            </a:r>
          </a:p>
          <a:p>
            <a:r>
              <a:rPr lang="en-US" altLang="en-US" dirty="0">
                <a:latin typeface="Times New Roman" charset="0"/>
                <a:ea typeface="MS PGothic" charset="-128"/>
              </a:rPr>
              <a:t>	2. Protective techniques</a:t>
            </a:r>
          </a:p>
          <a:p>
            <a:r>
              <a:rPr lang="en-US" altLang="en-US" dirty="0">
                <a:latin typeface="Times New Roman" charset="0"/>
                <a:ea typeface="MS PGothic" charset="-128"/>
              </a:rPr>
              <a:t>	3. Handwashing</a:t>
            </a:r>
          </a:p>
          <a:p>
            <a:r>
              <a:rPr lang="en-US" altLang="en-US" dirty="0">
                <a:latin typeface="Times New Roman" charset="0"/>
                <a:ea typeface="MS PGothic" charset="-128"/>
              </a:rPr>
              <a:t>D. Terminology </a:t>
            </a:r>
          </a:p>
          <a:p>
            <a:r>
              <a:rPr lang="en-US" altLang="en-US" dirty="0">
                <a:latin typeface="Times New Roman" charset="0"/>
                <a:ea typeface="MS PGothic" charset="-128"/>
              </a:rPr>
              <a:t>	1. Pathogen: a microorganism that is capable of causing disease in a susceptible host</a:t>
            </a:r>
          </a:p>
          <a:p>
            <a:r>
              <a:rPr lang="en-US" altLang="en-US" dirty="0">
                <a:latin typeface="Times New Roman" charset="0"/>
                <a:ea typeface="MS PGothic" charset="-128"/>
              </a:rPr>
              <a:t>	2. Contamination: the presence of infectious organisms or foreign bodies on or within objects such as dressings, water, food, needles, wounds, or a 	patient’s body</a:t>
            </a:r>
          </a:p>
          <a:p>
            <a:r>
              <a:rPr lang="en-US" altLang="en-US" dirty="0">
                <a:latin typeface="Times New Roman" charset="0"/>
                <a:ea typeface="MS PGothic" charset="-128"/>
              </a:rPr>
              <a:t>	3. Exposure: a situation in which a person has had contact with blood, body fluids, tissues, or airborne particles in a manner that may allow disease 	transmission to occur</a:t>
            </a:r>
          </a:p>
          <a:p>
            <a:r>
              <a:rPr lang="en-US" altLang="en-US" dirty="0">
                <a:latin typeface="Times New Roman" charset="0"/>
                <a:ea typeface="MS PGothic" charset="-128"/>
              </a:rPr>
              <a:t>	4. Personal protective equipment (PPE): protective equipment that an individual wears to prevent exposure to a pathogen or a hazardous material</a:t>
            </a:r>
          </a:p>
        </p:txBody>
      </p:sp>
    </p:spTree>
    <p:extLst>
      <p:ext uri="{BB962C8B-B14F-4D97-AF65-F5344CB8AC3E}">
        <p14:creationId xmlns:p14="http://schemas.microsoft.com/office/powerpoint/2010/main" val="127340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Routes of transmission</a:t>
            </a:r>
          </a:p>
          <a:p>
            <a:r>
              <a:rPr lang="en-US" altLang="en-US" dirty="0">
                <a:latin typeface="Times New Roman" charset="0"/>
                <a:ea typeface="MS PGothic" charset="-128"/>
              </a:rPr>
              <a:t>	1. Transmission is the way an infectious disease is spread. </a:t>
            </a:r>
          </a:p>
          <a:p>
            <a:r>
              <a:rPr lang="en-US" altLang="en-US" dirty="0">
                <a:latin typeface="Times New Roman" charset="0"/>
                <a:ea typeface="MS PGothic" charset="-128"/>
              </a:rPr>
              <a:t>		a. Direct contact (eg, bloodborne pathogens)</a:t>
            </a:r>
          </a:p>
          <a:p>
            <a:r>
              <a:rPr lang="en-US" altLang="en-US" dirty="0">
                <a:latin typeface="Times New Roman" charset="0"/>
                <a:ea typeface="MS PGothic" charset="-128"/>
              </a:rPr>
              <a:t>		b. Indirect contact (eg, needlesticks)</a:t>
            </a:r>
          </a:p>
          <a:p>
            <a:r>
              <a:rPr lang="en-US" altLang="en-US" dirty="0">
                <a:latin typeface="Times New Roman" charset="0"/>
                <a:ea typeface="MS PGothic" charset="-128"/>
              </a:rPr>
              <a:t>		c. Airborne transmission (eg, sneezing)</a:t>
            </a:r>
          </a:p>
          <a:p>
            <a:r>
              <a:rPr lang="en-US" altLang="en-US" dirty="0">
                <a:latin typeface="Times New Roman" charset="0"/>
                <a:ea typeface="MS PGothic" charset="-128"/>
              </a:rPr>
              <a:t>		d. Foodborne transmission (eg, contaminated food)</a:t>
            </a:r>
          </a:p>
          <a:p>
            <a:r>
              <a:rPr lang="en-US" altLang="en-US" dirty="0">
                <a:latin typeface="Times New Roman" charset="0"/>
                <a:ea typeface="MS PGothic" charset="-128"/>
              </a:rPr>
              <a:t>		e. Vector-borne transmission (eg, fleas)</a:t>
            </a:r>
          </a:p>
        </p:txBody>
      </p:sp>
    </p:spTree>
    <p:extLst>
      <p:ext uri="{BB962C8B-B14F-4D97-AF65-F5344CB8AC3E}">
        <p14:creationId xmlns:p14="http://schemas.microsoft.com/office/powerpoint/2010/main" val="293506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Risk reduction and prevention for infectious and communicable diseases</a:t>
            </a:r>
          </a:p>
          <a:p>
            <a:r>
              <a:rPr lang="en-US" altLang="en-US" dirty="0">
                <a:latin typeface="Times New Roman" charset="0"/>
                <a:ea typeface="MS PGothic" charset="-128"/>
              </a:rPr>
              <a:t>	1. The Occupational Safety and Health Administration (OSHA) develops, publishes, and enforces guidelines concerning reducing hazards in the workplace.</a:t>
            </a:r>
          </a:p>
          <a:p>
            <a:r>
              <a:rPr lang="en-US" altLang="en-US" dirty="0">
                <a:latin typeface="Times New Roman" charset="0"/>
                <a:ea typeface="MS PGothic" charset="-128"/>
              </a:rPr>
              <a:t>	2. All EMTs are trained in handling bloodborne pathogens.</a:t>
            </a:r>
          </a:p>
          <a:p>
            <a:r>
              <a:rPr lang="en-US" altLang="en-US" dirty="0">
                <a:latin typeface="Times New Roman" charset="0"/>
                <a:ea typeface="MS PGothic" charset="-128"/>
              </a:rPr>
              <a:t>	3. The CDC has developed standard precautions for health care workers to use in treating patients.</a:t>
            </a:r>
          </a:p>
          <a:p>
            <a:r>
              <a:rPr lang="en-US" altLang="en-US" dirty="0">
                <a:latin typeface="Times New Roman" charset="0"/>
                <a:ea typeface="MS PGothic" charset="-128"/>
              </a:rPr>
              <a:t>		</a:t>
            </a:r>
            <a:r>
              <a:rPr lang="en-US" sz="1100" dirty="0">
                <a:latin typeface="Times New Roman" pitchFamily="18" charset="0"/>
                <a:ea typeface="MS PGothic" pitchFamily="34" charset="-128"/>
              </a:rPr>
              <a:t>a. Standard precautions are protective measures designed to prevent health care workers from coming into contact with objects, blood, body fluids, and other potential risks that can lead to exposure to germs.</a:t>
            </a:r>
          </a:p>
          <a:p>
            <a:r>
              <a:rPr lang="en-US" sz="1100" dirty="0">
                <a:latin typeface="Times New Roman" pitchFamily="18" charset="0"/>
                <a:ea typeface="MS PGothic" pitchFamily="34" charset="-128"/>
              </a:rPr>
              <a:t>		b. The CDC recommendation from 2016 is to assume that every person is potentially infected or can spread an organism that could be transmitted in the health care setting.</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Apply infection control procedures to reduce infection.</a:t>
            </a:r>
          </a:p>
          <a:p>
            <a:r>
              <a:rPr lang="en-US" sz="1100" dirty="0">
                <a:latin typeface="Times New Roman" pitchFamily="18" charset="0"/>
                <a:ea typeface="MS PGothic" pitchFamily="34" charset="-128"/>
              </a:rPr>
              <a:t>	 		ii. OSHA refers to the same concept as universal precautions.</a:t>
            </a:r>
          </a:p>
          <a:p>
            <a:r>
              <a:rPr lang="en-US" sz="1100" dirty="0">
                <a:latin typeface="Times New Roman" pitchFamily="18" charset="0"/>
                <a:ea typeface="MS PGothic" pitchFamily="34" charset="-128"/>
              </a:rPr>
              <a:t>		c. Notify your designated officer if you were exposed. </a:t>
            </a:r>
          </a:p>
        </p:txBody>
      </p:sp>
    </p:spTree>
    <p:extLst>
      <p:ext uri="{BB962C8B-B14F-4D97-AF65-F5344CB8AC3E}">
        <p14:creationId xmlns:p14="http://schemas.microsoft.com/office/powerpoint/2010/main" val="1700457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4. Donning and doffing full PPE</a:t>
            </a:r>
          </a:p>
          <a:p>
            <a:r>
              <a:rPr lang="en-US" sz="1100" dirty="0">
                <a:latin typeface="Times New Roman" pitchFamily="18" charset="0"/>
                <a:ea typeface="MS PGothic" pitchFamily="34" charset="-128"/>
              </a:rPr>
              <a:t>	 a. Putting on (donning) and taking off (doffing) the full complement of PPE in a consistent sequence is essential to reduce the risk of contamination. </a:t>
            </a:r>
          </a:p>
          <a:p>
            <a:r>
              <a:rPr lang="en-US" sz="1100" dirty="0">
                <a:latin typeface="Times New Roman" pitchFamily="18" charset="0"/>
                <a:ea typeface="MS PGothic" pitchFamily="34" charset="-128"/>
              </a:rPr>
              <a:t>	 b. The most common components of PPE are a mask, eyewear or full-face shield, gloves, and gown.</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7383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Preparatory</a:t>
            </a:r>
          </a:p>
          <a:p>
            <a:r>
              <a:rPr lang="en-US" altLang="en-US" dirty="0">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21244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Proper hand hygiene</a:t>
            </a:r>
          </a:p>
          <a:p>
            <a:r>
              <a:rPr lang="en-US" altLang="en-US" dirty="0">
                <a:latin typeface="Times New Roman" charset="0"/>
                <a:ea typeface="MS PGothic" charset="-128"/>
              </a:rPr>
              <a:t>	a. The simplest, yet most effective way to control disease transmission.</a:t>
            </a:r>
          </a:p>
          <a:p>
            <a:r>
              <a:rPr lang="en-US" altLang="en-US" dirty="0">
                <a:latin typeface="Times New Roman" charset="0"/>
                <a:ea typeface="MS PGothic" charset="-128"/>
              </a:rPr>
              <a:t>	b. Wash hands before and after patient contact, even if you wear gloves.</a:t>
            </a:r>
          </a:p>
        </p:txBody>
      </p:sp>
    </p:spTree>
    <p:extLst>
      <p:ext uri="{BB962C8B-B14F-4D97-AF65-F5344CB8AC3E}">
        <p14:creationId xmlns:p14="http://schemas.microsoft.com/office/powerpoint/2010/main" val="2078188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c. If there is no running water, use a waterless handwashing substitute.</a:t>
            </a:r>
          </a:p>
        </p:txBody>
      </p:sp>
    </p:spTree>
    <p:extLst>
      <p:ext uri="{BB962C8B-B14F-4D97-AF65-F5344CB8AC3E}">
        <p14:creationId xmlns:p14="http://schemas.microsoft.com/office/powerpoint/2010/main" val="1436051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Gloves</a:t>
            </a:r>
          </a:p>
          <a:p>
            <a:r>
              <a:rPr lang="en-US" altLang="en-US" dirty="0">
                <a:latin typeface="Times New Roman" charset="0"/>
                <a:ea typeface="MS PGothic" charset="-128"/>
              </a:rPr>
              <a:t>	a. Wear gloves if there is any possibility for exposure to blood or body fluids.</a:t>
            </a:r>
          </a:p>
          <a:p>
            <a:r>
              <a:rPr lang="en-US" altLang="en-US" dirty="0">
                <a:latin typeface="Times New Roman" charset="0"/>
                <a:ea typeface="MS PGothic" charset="-128"/>
              </a:rPr>
              <a:t>	b. Vinyl, nitrile, and latex gloves are effective protection. Wear heavy-duty gloves when cleaning the ambulance.</a:t>
            </a:r>
          </a:p>
          <a:p>
            <a:r>
              <a:rPr lang="en-US" altLang="en-US" dirty="0">
                <a:latin typeface="Times New Roman" charset="0"/>
                <a:ea typeface="MS PGothic" charset="-128"/>
              </a:rPr>
              <a:t>	c. Change gloves between patients.</a:t>
            </a:r>
          </a:p>
        </p:txBody>
      </p:sp>
    </p:spTree>
    <p:extLst>
      <p:ext uri="{BB962C8B-B14F-4D97-AF65-F5344CB8AC3E}">
        <p14:creationId xmlns:p14="http://schemas.microsoft.com/office/powerpoint/2010/main" val="140650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d. Removing gloves requires a special technique to avoid contaminating yourself with the materials on the outside of the gloves (see Skill Drill 2-1).</a:t>
            </a:r>
          </a:p>
        </p:txBody>
      </p:sp>
    </p:spTree>
    <p:extLst>
      <p:ext uri="{BB962C8B-B14F-4D97-AF65-F5344CB8AC3E}">
        <p14:creationId xmlns:p14="http://schemas.microsoft.com/office/powerpoint/2010/main" val="1673395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Eye protection and face shields</a:t>
            </a:r>
          </a:p>
          <a:p>
            <a:r>
              <a:rPr lang="en-US" altLang="en-US" dirty="0">
                <a:latin typeface="Times New Roman" charset="0"/>
                <a:ea typeface="MS PGothic" charset="-128"/>
              </a:rPr>
              <a:t>	a. Eye protection protects from blood splatters.</a:t>
            </a:r>
          </a:p>
          <a:p>
            <a:r>
              <a:rPr lang="en-US" altLang="en-US" dirty="0">
                <a:latin typeface="Times New Roman" charset="0"/>
                <a:ea typeface="MS PGothic" charset="-128"/>
              </a:rPr>
              <a:t>	b. Prescription glasses are not adequate.</a:t>
            </a:r>
          </a:p>
          <a:p>
            <a:r>
              <a:rPr lang="en-US" altLang="en-US" dirty="0">
                <a:latin typeface="Times New Roman" charset="0"/>
                <a:ea typeface="MS PGothic" charset="-128"/>
              </a:rPr>
              <a:t>	c. Goggles or face shields are best.</a:t>
            </a:r>
          </a:p>
        </p:txBody>
      </p:sp>
    </p:spTree>
    <p:extLst>
      <p:ext uri="{BB962C8B-B14F-4D97-AF65-F5344CB8AC3E}">
        <p14:creationId xmlns:p14="http://schemas.microsoft.com/office/powerpoint/2010/main" val="1311604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Gowns</a:t>
            </a:r>
          </a:p>
          <a:p>
            <a:r>
              <a:rPr lang="en-US" altLang="en-US" dirty="0">
                <a:latin typeface="Times New Roman" charset="0"/>
                <a:ea typeface="MS PGothic" charset="-128"/>
              </a:rPr>
              <a:t>	a. Provide protection from extensive blood splatter.</a:t>
            </a:r>
          </a:p>
          <a:p>
            <a:r>
              <a:rPr lang="en-US" altLang="en-US" dirty="0">
                <a:latin typeface="Times New Roman" charset="0"/>
                <a:ea typeface="MS PGothic" charset="-128"/>
              </a:rPr>
              <a:t>	b. May be worn in situations such as aerosol-generating procedures, field delivery of a baby or major trauma.</a:t>
            </a:r>
          </a:p>
        </p:txBody>
      </p:sp>
    </p:spTree>
    <p:extLst>
      <p:ext uri="{BB962C8B-B14F-4D97-AF65-F5344CB8AC3E}">
        <p14:creationId xmlns:p14="http://schemas.microsoft.com/office/powerpoint/2010/main" val="220337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Masks, respirators, and barrier devices</a:t>
            </a:r>
          </a:p>
          <a:p>
            <a:r>
              <a:rPr lang="en-US" altLang="en-US" dirty="0">
                <a:latin typeface="Times New Roman" charset="0"/>
                <a:ea typeface="MS PGothic" charset="-128"/>
              </a:rPr>
              <a:t>	a. Wear a standard surgical mask for fluid spatter.</a:t>
            </a:r>
          </a:p>
          <a:p>
            <a:r>
              <a:rPr lang="en-US" altLang="en-US" dirty="0">
                <a:latin typeface="Times New Roman" charset="0"/>
                <a:ea typeface="MS PGothic" charset="-128"/>
              </a:rPr>
              <a:t>	b. </a:t>
            </a:r>
            <a:r>
              <a:rPr lang="en-US" sz="1100" dirty="0">
                <a:latin typeface="Times New Roman" pitchFamily="18" charset="0"/>
                <a:ea typeface="MS PGothic" pitchFamily="34" charset="-128"/>
              </a:rPr>
              <a:t>Place a surgical mask on a patient and a particulate air respirator , such as an N95 on yourself, if you suspect the patient has an airborne- or droplet-spread disease such as tuberculosis, influenza, or COVID-19.</a:t>
            </a:r>
          </a:p>
          <a:p>
            <a:r>
              <a:rPr lang="en-US" sz="1100" dirty="0">
                <a:latin typeface="Times New Roman" pitchFamily="18" charset="0"/>
                <a:ea typeface="MS PGothic" pitchFamily="34" charset="-128"/>
              </a:rPr>
              <a:t>	c. Protective eyewear using safety glasses with side shields, goggles, or a full-face shield is also needed. </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If the patient needs oxygen place a nonrebreathing mask instead of a surgical mask on the patient and set the oxygen flow rate to 10 to 15 L/min.</a:t>
            </a:r>
          </a:p>
          <a:p>
            <a:r>
              <a:rPr lang="en-US" sz="1100" dirty="0">
                <a:latin typeface="Times New Roman" pitchFamily="18" charset="0"/>
                <a:ea typeface="MS PGothic" pitchFamily="34" charset="-128"/>
              </a:rPr>
              <a:t>	e. Use of a particulate air respirator must comply with OSHA guidelines and be fit-tested to ensure their efficacy.</a:t>
            </a:r>
          </a:p>
        </p:txBody>
      </p:sp>
    </p:spTree>
    <p:extLst>
      <p:ext uri="{BB962C8B-B14F-4D97-AF65-F5344CB8AC3E}">
        <p14:creationId xmlns:p14="http://schemas.microsoft.com/office/powerpoint/2010/main" val="958185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	f. Mouth-to-mouth or mouth to mask resuscitation is recommended in a situation where there is active community spread of an airborne virus.</a:t>
            </a:r>
          </a:p>
          <a:p>
            <a:r>
              <a:rPr lang="en-US" sz="1100" dirty="0">
                <a:latin typeface="Times New Roman" pitchFamily="18" charset="0"/>
                <a:ea typeface="MS PGothic" pitchFamily="34" charset="-128"/>
              </a:rPr>
              <a:t>	g. Bag-mask ventilation is an aerosol-generating procedure that should be avoided in epidemic scenarios such as COVID -19.</a:t>
            </a:r>
          </a:p>
        </p:txBody>
      </p:sp>
    </p:spTree>
    <p:extLst>
      <p:ext uri="{BB962C8B-B14F-4D97-AF65-F5344CB8AC3E}">
        <p14:creationId xmlns:p14="http://schemas.microsoft.com/office/powerpoint/2010/main" val="242989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Proper disposal of sharps</a:t>
            </a:r>
          </a:p>
          <a:p>
            <a:r>
              <a:rPr lang="en-US" altLang="en-US" dirty="0">
                <a:latin typeface="Times New Roman" charset="0"/>
                <a:ea typeface="MS PGothic" charset="-128"/>
              </a:rPr>
              <a:t>	a. Proper disposal helps to avoid exposure to HIV and hepatitis.</a:t>
            </a:r>
          </a:p>
          <a:p>
            <a:r>
              <a:rPr lang="en-US" altLang="en-US" dirty="0">
                <a:latin typeface="Times New Roman" charset="0"/>
                <a:ea typeface="MS PGothic" charset="-128"/>
              </a:rPr>
              <a:t>	b. Do not recap, break, or bend needles.</a:t>
            </a:r>
          </a:p>
          <a:p>
            <a:r>
              <a:rPr lang="en-US" altLang="en-US" dirty="0">
                <a:latin typeface="Times New Roman" charset="0"/>
                <a:ea typeface="MS PGothic" charset="-128"/>
              </a:rPr>
              <a:t>	c. Dispose of used sharp items in an approved, closed, rigid container.</a:t>
            </a:r>
          </a:p>
        </p:txBody>
      </p:sp>
    </p:spTree>
    <p:extLst>
      <p:ext uri="{BB962C8B-B14F-4D97-AF65-F5344CB8AC3E}">
        <p14:creationId xmlns:p14="http://schemas.microsoft.com/office/powerpoint/2010/main" val="1554701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11. Employer responsibilities</a:t>
            </a:r>
          </a:p>
          <a:p>
            <a:r>
              <a:rPr lang="en-US" altLang="en-US" dirty="0">
                <a:latin typeface="Times New Roman" charset="0"/>
                <a:ea typeface="MS PGothic" charset="-128"/>
              </a:rPr>
              <a:t>	</a:t>
            </a:r>
            <a:r>
              <a:rPr lang="en-US" sz="1100" dirty="0">
                <a:latin typeface="Times New Roman" pitchFamily="18" charset="0"/>
                <a:ea typeface="MS PGothic" pitchFamily="34" charset="-128"/>
              </a:rPr>
              <a:t>a. The risk of being exposed to a communicable disease is a hazard of your job.</a:t>
            </a:r>
          </a:p>
          <a:p>
            <a:r>
              <a:rPr lang="en-US" sz="1100" dirty="0">
                <a:latin typeface="Times New Roman" pitchFamily="18" charset="0"/>
                <a:ea typeface="MS PGothic" pitchFamily="34" charset="-128"/>
              </a:rPr>
              <a:t>	b. Follow OSHA guidelines and other national guidelines and standards to reduce your risk of exposure to bloodborne pathogens and airborne diseases.</a:t>
            </a:r>
          </a:p>
          <a:p>
            <a:r>
              <a:rPr lang="en-US" sz="1100" dirty="0">
                <a:latin typeface="Times New Roman" pitchFamily="18" charset="0"/>
                <a:ea typeface="MS PGothic" pitchFamily="34" charset="-128"/>
              </a:rPr>
              <a:t>	c. Know your department’s infection control plan and follow it. </a:t>
            </a:r>
          </a:p>
        </p:txBody>
      </p:sp>
    </p:spTree>
    <p:extLst>
      <p:ext uri="{BB962C8B-B14F-4D97-AF65-F5344CB8AC3E}">
        <p14:creationId xmlns:p14="http://schemas.microsoft.com/office/powerpoint/2010/main" val="143847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Workforce Safety and Wellness</a:t>
            </a:r>
          </a:p>
          <a:p>
            <a:r>
              <a:rPr lang="en-US" altLang="en-US" dirty="0">
                <a:latin typeface="Times New Roman" charset="0"/>
                <a:ea typeface="MS PGothic" charset="-128"/>
              </a:rPr>
              <a:t>• Standard safety precautions </a:t>
            </a:r>
          </a:p>
          <a:p>
            <a:r>
              <a:rPr lang="en-US" altLang="en-US" dirty="0">
                <a:latin typeface="Times New Roman" charset="0"/>
                <a:ea typeface="MS PGothic" charset="-128"/>
              </a:rPr>
              <a:t>• Personal protective equipment </a:t>
            </a:r>
          </a:p>
          <a:p>
            <a:r>
              <a:rPr lang="en-US" altLang="en-US" dirty="0">
                <a:latin typeface="Times New Roman" charset="0"/>
                <a:ea typeface="MS PGothic" charset="-128"/>
              </a:rPr>
              <a:t>• Stress management </a:t>
            </a:r>
          </a:p>
          <a:p>
            <a:r>
              <a:rPr lang="en-US" altLang="en-US" dirty="0">
                <a:latin typeface="Times New Roman" charset="0"/>
                <a:ea typeface="MS PGothic" charset="-128"/>
              </a:rPr>
              <a:t>• Dealing with death and dying</a:t>
            </a:r>
          </a:p>
          <a:p>
            <a:r>
              <a:rPr lang="en-US" altLang="en-US" dirty="0">
                <a:latin typeface="Times New Roman" charset="0"/>
                <a:ea typeface="MS PGothic" charset="-128"/>
              </a:rPr>
              <a:t>• Prevention of response-related injuries</a:t>
            </a:r>
          </a:p>
        </p:txBody>
      </p:sp>
    </p:spTree>
    <p:extLst>
      <p:ext uri="{BB962C8B-B14F-4D97-AF65-F5344CB8AC3E}">
        <p14:creationId xmlns:p14="http://schemas.microsoft.com/office/powerpoint/2010/main" val="773063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Establishing an infection control routine (see Skill Drill 2-2)</a:t>
            </a:r>
          </a:p>
          <a:p>
            <a:r>
              <a:rPr lang="en-US" altLang="en-US" dirty="0">
                <a:latin typeface="Times New Roman" charset="0"/>
                <a:ea typeface="MS PGothic" charset="-128"/>
              </a:rPr>
              <a:t>	</a:t>
            </a:r>
          </a:p>
          <a:p>
            <a:r>
              <a:rPr lang="en-US" sz="1100" b="0" dirty="0">
                <a:latin typeface="Times New Roman" pitchFamily="18" charset="0"/>
                <a:ea typeface="MS PGothic" pitchFamily="34" charset="-128"/>
              </a:rPr>
              <a:t>H. Cleaning and decontaminating the ambulance and equipment</a:t>
            </a:r>
          </a:p>
          <a:p>
            <a:pPr lvl="0"/>
            <a:r>
              <a:rPr lang="en-US" sz="1100" dirty="0">
                <a:latin typeface="Times New Roman" pitchFamily="18" charset="0"/>
                <a:ea typeface="MS PGothic" pitchFamily="34" charset="-128"/>
              </a:rPr>
              <a:t>	1. Clean the ambulance after each run and on a daily basis. </a:t>
            </a:r>
          </a:p>
          <a:p>
            <a:r>
              <a:rPr lang="en-US" sz="1100" dirty="0">
                <a:latin typeface="Times New Roman" pitchFamily="18" charset="0"/>
                <a:ea typeface="MS PGothic" pitchFamily="34" charset="-128"/>
              </a:rPr>
              <a:t>	2. Whenever possible, cleaning should be done at the hospital. There is more information about cleaning the ambulance in Chapter 38, “Transport Operations.”</a:t>
            </a:r>
          </a:p>
          <a:p>
            <a:pPr lvl="2"/>
            <a:r>
              <a:rPr lang="en-US" sz="1100" dirty="0">
                <a:latin typeface="Times New Roman" pitchFamily="18" charset="0"/>
                <a:ea typeface="MS PGothic" pitchFamily="34" charset="-128"/>
              </a:rPr>
              <a:t>	a. Any medical waste should be placed in a red biohazard bag and disposed of at the hospital.</a:t>
            </a:r>
          </a:p>
          <a:p>
            <a:pPr lvl="2"/>
            <a:r>
              <a:rPr lang="en-US" sz="1100" dirty="0">
                <a:latin typeface="Times New Roman" pitchFamily="18" charset="0"/>
                <a:ea typeface="MS PGothic" pitchFamily="34" charset="-128"/>
              </a:rPr>
              <a:t> 	b. Contaminated equipment left at the hospital should be cleaned by hospital staff or placed in a red bag for transport and cleaning at the 	station.</a:t>
            </a:r>
          </a:p>
          <a:p>
            <a:pPr lvl="2"/>
            <a:r>
              <a:rPr lang="en-US" sz="1100" dirty="0">
                <a:latin typeface="Times New Roman" pitchFamily="18" charset="0"/>
                <a:ea typeface="MS PGothic" pitchFamily="34" charset="-128"/>
              </a:rPr>
              <a:t>	c. Use a bleach and water solution at a 1:10 dilution to clean the unit.</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A hospital-approved disinfectant that is effective against </a:t>
            </a:r>
            <a:r>
              <a:rPr lang="en-US" sz="1100" i="1" dirty="0">
                <a:latin typeface="Times New Roman" pitchFamily="18" charset="0"/>
                <a:ea typeface="MS PGothic" pitchFamily="34" charset="-128"/>
              </a:rPr>
              <a:t>Mycobacterium tuberculosis</a:t>
            </a:r>
            <a:r>
              <a:rPr lang="en-US" sz="1100" dirty="0">
                <a:latin typeface="Times New Roman" pitchFamily="18" charset="0"/>
                <a:ea typeface="MS PGothic" pitchFamily="34" charset="-128"/>
              </a:rPr>
              <a:t> can also be used, </a:t>
            </a:r>
          </a:p>
          <a:p>
            <a:pPr lvl="2"/>
            <a:r>
              <a:rPr lang="en-US" sz="1100" dirty="0">
                <a:latin typeface="Times New Roman" pitchFamily="18" charset="0"/>
                <a:ea typeface="MS PGothic" pitchFamily="34" charset="-128"/>
              </a:rPr>
              <a:t> 	e. Remove contaminated linen and place it into an appropriate bag for handling. </a:t>
            </a:r>
          </a:p>
          <a:p>
            <a:pPr lvl="2"/>
            <a:r>
              <a:rPr lang="en-US" sz="1100" dirty="0">
                <a:latin typeface="Times New Roman" pitchFamily="18" charset="0"/>
                <a:ea typeface="MS PGothic" pitchFamily="34" charset="-128"/>
              </a:rPr>
              <a:t> 	f. Reusable medical equipment should be properly cleaned and sterilized per your department’s standard operating procedure. </a:t>
            </a:r>
          </a:p>
        </p:txBody>
      </p:sp>
    </p:spTree>
    <p:extLst>
      <p:ext uri="{BB962C8B-B14F-4D97-AF65-F5344CB8AC3E}">
        <p14:creationId xmlns:p14="http://schemas.microsoft.com/office/powerpoint/2010/main" val="106578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Immunity</a:t>
            </a:r>
          </a:p>
          <a:p>
            <a:r>
              <a:rPr lang="en-US" altLang="en-US" dirty="0">
                <a:latin typeface="Times New Roman" charset="0"/>
                <a:ea typeface="MS PGothic" charset="-128"/>
              </a:rPr>
              <a:t>	1. Even if germs reach you, you are not necessarily at risk for infection.</a:t>
            </a:r>
          </a:p>
          <a:p>
            <a:pPr lvl="2"/>
            <a:r>
              <a:rPr lang="en-US" altLang="en-US" dirty="0">
                <a:latin typeface="Times New Roman" charset="0"/>
                <a:ea typeface="MS PGothic" charset="-128"/>
              </a:rPr>
              <a:t>	a. Immunity is a major factor in determining which hosts become ill from which germs.</a:t>
            </a:r>
          </a:p>
          <a:p>
            <a:pPr lvl="2"/>
            <a:r>
              <a:rPr lang="en-US" altLang="en-US" dirty="0">
                <a:latin typeface="Times New Roman" charset="0"/>
                <a:ea typeface="MS PGothic" charset="-128"/>
              </a:rPr>
              <a:t>	b. You may be immune, or resistant, to particular germs.</a:t>
            </a:r>
          </a:p>
          <a:p>
            <a:pPr lvl="2"/>
            <a:r>
              <a:rPr lang="en-US" altLang="en-US" dirty="0">
                <a:latin typeface="Times New Roman" charset="0"/>
                <a:ea typeface="MS PGothic" charset="-128"/>
              </a:rPr>
              <a:t>	c. Immunity:</a:t>
            </a:r>
          </a:p>
          <a:p>
            <a:pPr lvl="2"/>
            <a:r>
              <a:rPr lang="en-US" altLang="en-US" dirty="0">
                <a:latin typeface="Times New Roman" charset="0"/>
                <a:ea typeface="MS PGothic" charset="-128"/>
              </a:rPr>
              <a:t>		i. Having been immunized or vaccinated</a:t>
            </a:r>
          </a:p>
          <a:p>
            <a:pPr lvl="2"/>
            <a:r>
              <a:rPr lang="en-US" altLang="en-US" dirty="0">
                <a:latin typeface="Times New Roman" charset="0"/>
                <a:ea typeface="MS PGothic" charset="-128"/>
              </a:rPr>
              <a:t>		ii. Able to recover from an infection from that germ</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68513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2. Immunizations </a:t>
            </a:r>
          </a:p>
          <a:p>
            <a:r>
              <a:rPr lang="en-US" sz="1100" dirty="0">
                <a:latin typeface="Times New Roman" pitchFamily="18" charset="0"/>
                <a:ea typeface="MS PGothic" pitchFamily="34" charset="-128"/>
              </a:rPr>
              <a:t>	 a. A history of all your childhood infectious diseases should be recorded and kept on file. </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Includes chickenpox, mumps, measles, rubella, and whooping cough.</a:t>
            </a:r>
          </a:p>
          <a:p>
            <a:r>
              <a:rPr lang="en-US" sz="1100" dirty="0">
                <a:latin typeface="Times New Roman" pitchFamily="18" charset="0"/>
                <a:ea typeface="MS PGothic" pitchFamily="34" charset="-128"/>
              </a:rPr>
              <a:t>	 b. The CDC recommends the following immunizations for health care workers:</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Hepatitis B (required by OSHA)</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Influenza (yearly)</a:t>
            </a:r>
          </a:p>
          <a:p>
            <a:r>
              <a:rPr lang="en-US" sz="1100" dirty="0">
                <a:latin typeface="Times New Roman" pitchFamily="18" charset="0"/>
                <a:ea typeface="MS PGothic" pitchFamily="34" charset="-128"/>
              </a:rPr>
              <a:t> 		 iii. Measles, mumps, and rubella (MMR)</a:t>
            </a:r>
          </a:p>
          <a:p>
            <a:r>
              <a:rPr lang="en-US" sz="1100" dirty="0">
                <a:latin typeface="Times New Roman" pitchFamily="18" charset="0"/>
                <a:ea typeface="MS PGothic" pitchFamily="34" charset="-128"/>
              </a:rPr>
              <a:t>	 	 iv. Varicella vaccine or having had the chickenpox</a:t>
            </a:r>
          </a:p>
          <a:p>
            <a:r>
              <a:rPr lang="en-US" sz="1100" dirty="0">
                <a:latin typeface="Times New Roman" pitchFamily="18" charset="0"/>
                <a:ea typeface="MS PGothic" pitchFamily="34" charset="-128"/>
              </a:rPr>
              <a:t> 	 	 v. Tetanus, diphtheria, pertussis (Tdap) (every 10 years)</a:t>
            </a:r>
          </a:p>
          <a:p>
            <a:r>
              <a:rPr lang="en-US" sz="1100" dirty="0">
                <a:latin typeface="Times New Roman" pitchFamily="18" charset="0"/>
                <a:ea typeface="MS PGothic" pitchFamily="34" charset="-128"/>
              </a:rPr>
              <a:t>	 c. Skin test for tuberculosis prior to hire and annually</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253063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General postexposure management</a:t>
            </a:r>
          </a:p>
          <a:p>
            <a:r>
              <a:rPr lang="en-US" altLang="en-US" dirty="0">
                <a:latin typeface="Times New Roman" charset="0"/>
                <a:ea typeface="MS PGothic" charset="-128"/>
              </a:rPr>
              <a:t>	1. If you are exposed to a patient’s blood or bodily fluids:</a:t>
            </a:r>
          </a:p>
          <a:p>
            <a:r>
              <a:rPr lang="en-US" altLang="en-US" dirty="0">
                <a:latin typeface="Times New Roman" charset="0"/>
                <a:ea typeface="MS PGothic" charset="-128"/>
              </a:rPr>
              <a:t>		a. Turn over patient care to another EMS provider.</a:t>
            </a:r>
          </a:p>
          <a:p>
            <a:r>
              <a:rPr lang="en-US" altLang="en-US" dirty="0">
                <a:latin typeface="Times New Roman" charset="0"/>
                <a:ea typeface="MS PGothic" charset="-128"/>
              </a:rPr>
              <a:t>		b. Clean the exposed area with soap and water.</a:t>
            </a:r>
          </a:p>
          <a:p>
            <a:r>
              <a:rPr lang="en-US" altLang="en-US" dirty="0">
                <a:latin typeface="Times New Roman" charset="0"/>
                <a:ea typeface="MS PGothic" charset="-128"/>
              </a:rPr>
              <a:t>		c. If your eyes were exposed, rinse your eyes for 20 minutes.</a:t>
            </a:r>
          </a:p>
          <a:p>
            <a:r>
              <a:rPr lang="en-US" altLang="en-US" dirty="0">
                <a:latin typeface="Times New Roman" charset="0"/>
                <a:ea typeface="MS PGothic" charset="-128"/>
              </a:rPr>
              <a:t>		d. Activate your department’s infection control plan.</a:t>
            </a:r>
          </a:p>
          <a:p>
            <a:r>
              <a:rPr lang="en-US" altLang="en-US" dirty="0">
                <a:latin typeface="Times New Roman" charset="0"/>
                <a:ea typeface="MS PGothic" charset="-128"/>
              </a:rPr>
              <a:t>	2. You will have to complete an exposure report </a:t>
            </a:r>
            <a:r>
              <a:rPr lang="en-US" sz="1100" dirty="0">
                <a:latin typeface="Times New Roman" pitchFamily="18" charset="0"/>
                <a:ea typeface="MS PGothic" pitchFamily="34" charset="-128"/>
              </a:rPr>
              <a:t>and be screened to determine whether there was a significant exposure to bloodborne pathogens.</a:t>
            </a:r>
          </a:p>
          <a:p>
            <a:r>
              <a:rPr lang="en-US" sz="1100" dirty="0">
                <a:latin typeface="Times New Roman" pitchFamily="18" charset="0"/>
                <a:ea typeface="MS PGothic" pitchFamily="34" charset="-128"/>
              </a:rPr>
              <a:t>	3. If you were exposed to a highly communicable airborne disease such as COVID-19 without proper PPE, you may be required to quarantine for a predetermined period of time.</a:t>
            </a:r>
          </a:p>
          <a:p>
            <a:r>
              <a:rPr lang="en-US" sz="1100" dirty="0">
                <a:latin typeface="Times New Roman" pitchFamily="18" charset="0"/>
                <a:ea typeface="MS PGothic" pitchFamily="34" charset="-128"/>
              </a:rPr>
              <a:t>	4. Postexposure prophylaxis and treatment for significant exposure</a:t>
            </a:r>
          </a:p>
          <a:p>
            <a:endParaRPr lang="en-US"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1038126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Scene Safety</a:t>
            </a:r>
          </a:p>
          <a:p>
            <a:r>
              <a:rPr lang="en-US" altLang="en-US" dirty="0">
                <a:latin typeface="Times New Roman" charset="0"/>
                <a:ea typeface="MS PGothic" charset="-128"/>
              </a:rPr>
              <a:t>A. The personal safety of all those involved in an emergency situation is very important.</a:t>
            </a:r>
          </a:p>
          <a:p>
            <a:r>
              <a:rPr lang="en-US" altLang="en-US" dirty="0">
                <a:latin typeface="Times New Roman" charset="0"/>
                <a:ea typeface="MS PGothic" charset="-128"/>
              </a:rPr>
              <a:t>	1. Begin protecting yourself as soon as you are dispatched.</a:t>
            </a:r>
          </a:p>
          <a:p>
            <a:r>
              <a:rPr lang="en-US" altLang="en-US" dirty="0">
                <a:latin typeface="Times New Roman" charset="0"/>
                <a:ea typeface="MS PGothic" charset="-128"/>
              </a:rPr>
              <a:t>		a. Wear seat belts.</a:t>
            </a:r>
          </a:p>
          <a:p>
            <a:r>
              <a:rPr lang="en-US" altLang="en-US" dirty="0">
                <a:latin typeface="Times New Roman" charset="0"/>
                <a:ea typeface="MS PGothic" charset="-128"/>
              </a:rPr>
              <a:t>		b. Don appropriate PPE.</a:t>
            </a:r>
          </a:p>
          <a:p>
            <a:r>
              <a:rPr lang="en-US" altLang="en-US" dirty="0">
                <a:latin typeface="Times New Roman" charset="0"/>
                <a:ea typeface="MS PGothic" charset="-128"/>
              </a:rPr>
              <a:t>	2. Continue to protect yourself once on scene.</a:t>
            </a:r>
          </a:p>
          <a:p>
            <a:r>
              <a:rPr lang="en-US" altLang="en-US" dirty="0">
                <a:latin typeface="Times New Roman" charset="0"/>
                <a:ea typeface="MS PGothic" charset="-128"/>
              </a:rPr>
              <a:t>		a. Make sure the scene is well marked.</a:t>
            </a:r>
          </a:p>
          <a:p>
            <a:r>
              <a:rPr lang="en-US" altLang="en-US" dirty="0">
                <a:latin typeface="Times New Roman" charset="0"/>
                <a:ea typeface="MS PGothic" charset="-128"/>
              </a:rPr>
              <a:t>		b. Place warning devices to alert other motorists of the scene.</a:t>
            </a:r>
          </a:p>
          <a:p>
            <a:r>
              <a:rPr lang="en-US" altLang="en-US" dirty="0">
                <a:latin typeface="Times New Roman" charset="0"/>
                <a:ea typeface="MS PGothic" charset="-128"/>
              </a:rPr>
              <a:t>		c. Park at a safe distance from the scene.</a:t>
            </a:r>
          </a:p>
          <a:p>
            <a:r>
              <a:rPr lang="en-US" altLang="en-US" dirty="0">
                <a:latin typeface="Times New Roman" charset="0"/>
                <a:ea typeface="MS PGothic" charset="-128"/>
              </a:rPr>
              <a:t>		d. Make sure there is plenty of light if it is dark.</a:t>
            </a:r>
          </a:p>
          <a:p>
            <a:r>
              <a:rPr lang="en-US" altLang="en-US" dirty="0">
                <a:latin typeface="Times New Roman" charset="0"/>
                <a:ea typeface="MS PGothic" charset="-128"/>
              </a:rPr>
              <a:t>		e. Wear reflective clothing if it is dark.</a:t>
            </a:r>
          </a:p>
        </p:txBody>
      </p:sp>
    </p:spTree>
    <p:extLst>
      <p:ext uri="{BB962C8B-B14F-4D97-AF65-F5344CB8AC3E}">
        <p14:creationId xmlns:p14="http://schemas.microsoft.com/office/powerpoint/2010/main" val="1626836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Scene hazards </a:t>
            </a:r>
          </a:p>
          <a:p>
            <a:r>
              <a:rPr lang="en-US" altLang="en-US" dirty="0">
                <a:latin typeface="Times New Roman" charset="0"/>
                <a:ea typeface="MS PGothic" charset="-128"/>
              </a:rPr>
              <a:t>	1. Hazardous materials</a:t>
            </a:r>
          </a:p>
          <a:p>
            <a:r>
              <a:rPr lang="en-US" altLang="en-US" dirty="0">
                <a:latin typeface="Times New Roman" charset="0"/>
                <a:ea typeface="MS PGothic" charset="-128"/>
              </a:rPr>
              <a:t>		a. Upon arrival, look at the scene and try to read any labels, placards, and identification numbers from a distance, perhaps using binoculars. </a:t>
            </a:r>
          </a:p>
          <a:p>
            <a:r>
              <a:rPr lang="en-US" altLang="en-US" dirty="0">
                <a:latin typeface="Times New Roman" charset="0"/>
                <a:ea typeface="MS PGothic" charset="-128"/>
              </a:rPr>
              <a:t>		b. A specially trained and equipped hazardous materials team will be called to the scene to handle disposal of materials and removal of patients.</a:t>
            </a:r>
          </a:p>
          <a:p>
            <a:r>
              <a:rPr lang="en-US" altLang="en-US" dirty="0">
                <a:latin typeface="Times New Roman" charset="0"/>
                <a:ea typeface="MS PGothic" charset="-128"/>
              </a:rPr>
              <a:t>		c. Do not begin caring for patients until they have been moved away from the scene and are decontaminated or the scene is safe for you to enter.</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Do not enter the scene unless it is safe to do so.</a:t>
            </a:r>
          </a:p>
          <a:p>
            <a:r>
              <a:rPr lang="en-US" altLang="en-US" dirty="0">
                <a:latin typeface="Times New Roman" charset="0"/>
                <a:ea typeface="MS PGothic" charset="-128"/>
              </a:rPr>
              <a:t>		</a:t>
            </a:r>
            <a:r>
              <a:rPr lang="en-US" sz="1100" dirty="0">
                <a:latin typeface="Times New Roman" pitchFamily="18" charset="0"/>
                <a:ea typeface="MS PGothic" pitchFamily="34" charset="-128"/>
              </a:rPr>
              <a:t>e. The US Department of Transportation’s </a:t>
            </a:r>
            <a:r>
              <a:rPr lang="en-US" sz="1100" i="1" dirty="0">
                <a:latin typeface="Times New Roman" pitchFamily="18" charset="0"/>
                <a:ea typeface="MS PGothic" pitchFamily="34" charset="-128"/>
              </a:rPr>
              <a:t>Emergency Response Guidebook</a:t>
            </a:r>
            <a:r>
              <a:rPr lang="en-US" sz="1100" dirty="0">
                <a:latin typeface="Times New Roman" pitchFamily="18" charset="0"/>
                <a:ea typeface="MS PGothic" pitchFamily="34" charset="-128"/>
              </a:rPr>
              <a:t> (ERG) lists common hazardous material and the proper procedure for for scent control and emergency care of patients. </a:t>
            </a:r>
          </a:p>
          <a:p>
            <a:r>
              <a:rPr lang="en-US" sz="1100" dirty="0">
                <a:latin typeface="Times New Roman" pitchFamily="18" charset="0"/>
                <a:ea typeface="MS PGothic" pitchFamily="34" charset="-128"/>
              </a:rPr>
              <a:t>		f. Smartphone and tablet apps are also available. </a:t>
            </a:r>
          </a:p>
          <a:p>
            <a:r>
              <a:rPr lang="en-US" sz="1100" dirty="0">
                <a:latin typeface="Times New Roman" pitchFamily="18" charset="0"/>
                <a:ea typeface="MS PGothic" pitchFamily="34" charset="-128"/>
              </a:rPr>
              <a:t>		g. General guidelines:</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Do not enter the scene if there is evidence of hazardous materials.</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Remain upwind and uphill of the scene.</a:t>
            </a:r>
          </a:p>
          <a:p>
            <a:pPr lvl="2"/>
            <a:r>
              <a:rPr lang="en-US" sz="1100" dirty="0">
                <a:latin typeface="Times New Roman" pitchFamily="18" charset="0"/>
                <a:ea typeface="MS PGothic" pitchFamily="34" charset="-128"/>
              </a:rPr>
              <a:t> 		 iii. Keep your distance</a:t>
            </a:r>
          </a:p>
          <a:p>
            <a:pPr lvl="2"/>
            <a:r>
              <a:rPr lang="en-US" sz="1100" dirty="0">
                <a:latin typeface="Times New Roman" pitchFamily="18" charset="0"/>
                <a:ea typeface="MS PGothic" pitchFamily="34" charset="-128"/>
              </a:rPr>
              <a:t>		 iv. Quickly contact dispatch and request additional resources.</a:t>
            </a:r>
          </a:p>
          <a:p>
            <a:pPr lvl="2"/>
            <a:r>
              <a:rPr lang="en-US" sz="1100" dirty="0">
                <a:latin typeface="Times New Roman" pitchFamily="18" charset="0"/>
                <a:ea typeface="MS PGothic" pitchFamily="34" charset="-128"/>
              </a:rPr>
              <a:t> 		 v. Do not enter the scene until instructed by trained hazardous materials responders.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75866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Electricity</a:t>
            </a:r>
          </a:p>
          <a:p>
            <a:r>
              <a:rPr lang="en-US" altLang="en-US" dirty="0">
                <a:latin typeface="Times New Roman" charset="0"/>
                <a:ea typeface="MS PGothic" charset="-128"/>
              </a:rPr>
              <a:t>	a. Dealing with downed power lines is beyond the scope of EMT training. </a:t>
            </a:r>
          </a:p>
          <a:p>
            <a:r>
              <a:rPr lang="en-US" altLang="en-US" dirty="0">
                <a:latin typeface="Times New Roman" charset="0"/>
                <a:ea typeface="MS PGothic" charset="-128"/>
              </a:rPr>
              <a:t>	b. Mark off a danger zone around the downed lines using utility poles as landmarks. The safety zone is one span of the power pole’s distance.</a:t>
            </a:r>
          </a:p>
          <a:p>
            <a:r>
              <a:rPr lang="en-US" altLang="en-US" dirty="0">
                <a:latin typeface="Times New Roman" charset="0"/>
                <a:ea typeface="MS PGothic" charset="-128"/>
              </a:rPr>
              <a:t>	c. Do not approach a downed wire or touch anything which downed wires are in contact until qualified personnel have determined no risk is present.</a:t>
            </a:r>
          </a:p>
          <a:p>
            <a:r>
              <a:rPr lang="en-US" altLang="en-US" dirty="0">
                <a:latin typeface="Times New Roman" charset="0"/>
                <a:ea typeface="MS PGothic" charset="-128"/>
              </a:rPr>
              <a:t>	d. Lightning is a threat in two ways:</a:t>
            </a:r>
          </a:p>
          <a:p>
            <a:r>
              <a:rPr lang="en-US" altLang="en-US" dirty="0">
                <a:latin typeface="Times New Roman" charset="0"/>
                <a:ea typeface="MS PGothic" charset="-128"/>
              </a:rPr>
              <a:t>		i. A direct hit </a:t>
            </a:r>
          </a:p>
          <a:p>
            <a:r>
              <a:rPr lang="en-US" altLang="en-US" dirty="0">
                <a:latin typeface="Times New Roman" charset="0"/>
                <a:ea typeface="MS PGothic" charset="-128"/>
              </a:rPr>
              <a:t>		ii. Ground current</a:t>
            </a:r>
          </a:p>
          <a:p>
            <a:r>
              <a:rPr lang="en-US" altLang="en-US" dirty="0">
                <a:latin typeface="Times New Roman" charset="0"/>
                <a:ea typeface="MS PGothic" charset="-128"/>
              </a:rPr>
              <a:t>	e. A repeat lightning strike in the same area can occur.</a:t>
            </a:r>
          </a:p>
          <a:p>
            <a:r>
              <a:rPr lang="en-US" altLang="en-US" dirty="0">
                <a:latin typeface="Times New Roman" charset="0"/>
                <a:ea typeface="MS PGothic" charset="-128"/>
              </a:rPr>
              <a:t>	f. Avoid high ground to minimize risk of a direct lightning strike.</a:t>
            </a:r>
          </a:p>
          <a:p>
            <a:r>
              <a:rPr lang="en-US" altLang="en-US" dirty="0">
                <a:latin typeface="Times New Roman" charset="0"/>
                <a:ea typeface="MS PGothic" charset="-128"/>
              </a:rPr>
              <a:t>	g. To avoid being injured by ground current, stay away from drainage ditches,</a:t>
            </a:r>
            <a:r>
              <a:rPr lang="en-US" altLang="en-US" baseline="0" dirty="0">
                <a:latin typeface="Times New Roman" charset="0"/>
                <a:ea typeface="MS PGothic" charset="-128"/>
              </a:rPr>
              <a:t> </a:t>
            </a:r>
            <a:r>
              <a:rPr lang="en-US" altLang="en-US" dirty="0">
                <a:latin typeface="Times New Roman" charset="0"/>
                <a:ea typeface="MS PGothic" charset="-128"/>
              </a:rPr>
              <a:t>moist areas, small depressions, and wet ropes. </a:t>
            </a:r>
          </a:p>
          <a:p>
            <a:r>
              <a:rPr lang="en-US" altLang="en-US" dirty="0">
                <a:latin typeface="Times New Roman" charset="0"/>
                <a:ea typeface="MS PGothic" charset="-128"/>
              </a:rPr>
              <a:t>	h. When lightning is nearby, make yourself the smallest target possible and drop all equipment.</a:t>
            </a:r>
          </a:p>
        </p:txBody>
      </p:sp>
    </p:spTree>
    <p:extLst>
      <p:ext uri="{BB962C8B-B14F-4D97-AF65-F5344CB8AC3E}">
        <p14:creationId xmlns:p14="http://schemas.microsoft.com/office/powerpoint/2010/main" val="665584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Fire</a:t>
            </a:r>
          </a:p>
          <a:p>
            <a:r>
              <a:rPr lang="en-US" altLang="en-US" dirty="0">
                <a:latin typeface="Times New Roman" charset="0"/>
                <a:ea typeface="MS PGothic" charset="-128"/>
              </a:rPr>
              <a:t>	a. Common hazards:</a:t>
            </a:r>
          </a:p>
          <a:p>
            <a:r>
              <a:rPr lang="en-US" altLang="en-US" dirty="0">
                <a:latin typeface="Times New Roman" charset="0"/>
                <a:ea typeface="MS PGothic" charset="-128"/>
              </a:rPr>
              <a:t>		i. Smoke</a:t>
            </a:r>
          </a:p>
          <a:p>
            <a:r>
              <a:rPr lang="en-US" altLang="en-US" dirty="0">
                <a:latin typeface="Times New Roman" charset="0"/>
                <a:ea typeface="MS PGothic" charset="-128"/>
              </a:rPr>
              <a:t>		ii. Oxygen deficiency</a:t>
            </a:r>
          </a:p>
          <a:p>
            <a:r>
              <a:rPr lang="en-US" altLang="en-US" dirty="0">
                <a:latin typeface="Times New Roman" charset="0"/>
                <a:ea typeface="MS PGothic" charset="-128"/>
              </a:rPr>
              <a:t>		iii. High ambient temperatures</a:t>
            </a:r>
          </a:p>
          <a:p>
            <a:r>
              <a:rPr lang="en-US" altLang="en-US" dirty="0">
                <a:latin typeface="Times New Roman" charset="0"/>
                <a:ea typeface="MS PGothic" charset="-128"/>
              </a:rPr>
              <a:t>		iv. Toxic gases</a:t>
            </a:r>
          </a:p>
          <a:p>
            <a:r>
              <a:rPr lang="en-US" altLang="en-US" dirty="0">
                <a:latin typeface="Times New Roman" charset="0"/>
                <a:ea typeface="MS PGothic" charset="-128"/>
              </a:rPr>
              <a:t>		v. Building collapse</a:t>
            </a:r>
          </a:p>
          <a:p>
            <a:r>
              <a:rPr lang="en-US" altLang="en-US" dirty="0">
                <a:latin typeface="Times New Roman" charset="0"/>
                <a:ea typeface="MS PGothic" charset="-128"/>
              </a:rPr>
              <a:t>		vi. Equipment</a:t>
            </a:r>
          </a:p>
          <a:p>
            <a:r>
              <a:rPr lang="en-US" altLang="en-US" dirty="0">
                <a:latin typeface="Times New Roman" charset="0"/>
                <a:ea typeface="MS PGothic" charset="-128"/>
              </a:rPr>
              <a:t>		vii. Explosions</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33785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Vehicle crashes</a:t>
            </a:r>
          </a:p>
          <a:p>
            <a:r>
              <a:rPr lang="en-US" altLang="en-US" dirty="0">
                <a:latin typeface="Times New Roman" charset="0"/>
                <a:ea typeface="MS PGothic" charset="-128"/>
              </a:rPr>
              <a:t>	a. Vehicle crashes are common events for EMS providers.</a:t>
            </a:r>
          </a:p>
          <a:p>
            <a:r>
              <a:rPr lang="en-US" altLang="en-US" dirty="0">
                <a:latin typeface="Times New Roman" charset="0"/>
                <a:ea typeface="MS PGothic" charset="-128"/>
              </a:rPr>
              <a:t>	b. Vehicle collision hazards include traffic, an unstable vehicle downed power lines, risk of violence, airbags, leaking fluids sharp objects.</a:t>
            </a:r>
          </a:p>
          <a:p>
            <a:r>
              <a:rPr lang="en-US" altLang="en-US" dirty="0">
                <a:latin typeface="Times New Roman" charset="0"/>
                <a:ea typeface="MS PGothic" charset="-128"/>
              </a:rPr>
              <a:t>	c. Use sufficient protective gear to reduce the risk of injury.</a:t>
            </a:r>
          </a:p>
        </p:txBody>
      </p:sp>
    </p:spTree>
    <p:extLst>
      <p:ext uri="{BB962C8B-B14F-4D97-AF65-F5344CB8AC3E}">
        <p14:creationId xmlns:p14="http://schemas.microsoft.com/office/powerpoint/2010/main" val="1493694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100" dirty="0">
                <a:latin typeface="Times New Roman" pitchFamily="18" charset="0"/>
                <a:ea typeface="MS PGothic" pitchFamily="34" charset="-128"/>
              </a:rPr>
              <a:t>C. Scenes of violence</a:t>
            </a:r>
          </a:p>
          <a:p>
            <a:r>
              <a:rPr lang="en-US" sz="1100" b="1" dirty="0">
                <a:latin typeface="Times New Roman" pitchFamily="18" charset="0"/>
                <a:ea typeface="MS PGothic" pitchFamily="34" charset="-128"/>
              </a:rPr>
              <a:t>	</a:t>
            </a:r>
            <a:r>
              <a:rPr lang="en-US" sz="1100" dirty="0">
                <a:latin typeface="Times New Roman" pitchFamily="18" charset="0"/>
                <a:ea typeface="MS PGothic" pitchFamily="34" charset="-128"/>
              </a:rPr>
              <a:t>1. Assaults, hostage situations, riots, or other disturbance</a:t>
            </a:r>
          </a:p>
          <a:p>
            <a:r>
              <a:rPr lang="en-US" sz="1100" dirty="0">
                <a:latin typeface="Times New Roman" pitchFamily="18" charset="0"/>
                <a:ea typeface="MS PGothic" pitchFamily="34" charset="-128"/>
              </a:rPr>
              <a:t>		 a. Scene assessment should begin while en route</a:t>
            </a:r>
          </a:p>
          <a:p>
            <a:r>
              <a:rPr lang="en-US" sz="1100" dirty="0">
                <a:latin typeface="Times New Roman" pitchFamily="18" charset="0"/>
                <a:ea typeface="MS PGothic" pitchFamily="34" charset="-128"/>
              </a:rPr>
              <a:t> 		 b. Once on scene continue your assessment using personal observation and information from other responders while maintaining personal safety and the safety of your team.</a:t>
            </a:r>
          </a:p>
          <a:p>
            <a:endParaRPr lang="en-US" dirty="0"/>
          </a:p>
        </p:txBody>
      </p:sp>
      <p:sp>
        <p:nvSpPr>
          <p:cNvPr id="4" name="Slide Number Placeholder 3"/>
          <p:cNvSpPr>
            <a:spLocks noGrp="1"/>
          </p:cNvSpPr>
          <p:nvPr>
            <p:ph type="sldNum" sz="quarter" idx="5"/>
          </p:nvPr>
        </p:nvSpPr>
        <p:spPr/>
        <p:txBody>
          <a:bodyPr/>
          <a:lstStyle/>
          <a:p>
            <a:fld id="{5BDC0DDD-D7BE-A541-8362-4498444096FE}" type="slidenum">
              <a:rPr lang="en-US" altLang="en-US" smtClean="0"/>
              <a:pPr/>
              <a:t>50</a:t>
            </a:fld>
            <a:endParaRPr lang="en-US" altLang="en-US" dirty="0"/>
          </a:p>
        </p:txBody>
      </p:sp>
    </p:spTree>
    <p:extLst>
      <p:ext uri="{BB962C8B-B14F-4D97-AF65-F5344CB8AC3E}">
        <p14:creationId xmlns:p14="http://schemas.microsoft.com/office/powerpoint/2010/main" val="69030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 Prevention of work-related injuries </a:t>
            </a:r>
          </a:p>
          <a:p>
            <a:r>
              <a:rPr lang="en-US" altLang="en-US" dirty="0">
                <a:latin typeface="Times New Roman" charset="0"/>
                <a:ea typeface="MS PGothic" charset="-128"/>
              </a:rPr>
              <a:t>• Lifting and moving patients </a:t>
            </a:r>
          </a:p>
          <a:p>
            <a:r>
              <a:rPr lang="en-US" altLang="en-US" dirty="0">
                <a:latin typeface="Times New Roman" charset="0"/>
                <a:ea typeface="MS PGothic" charset="-128"/>
              </a:rPr>
              <a:t>• Disease transmission </a:t>
            </a:r>
          </a:p>
          <a:p>
            <a:r>
              <a:rPr lang="en-US" altLang="en-US" dirty="0">
                <a:latin typeface="Times New Roman" charset="0"/>
                <a:ea typeface="MS PGothic" charset="-128"/>
              </a:rPr>
              <a:t>• Principles of wellness and resilience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6004154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100" dirty="0">
                <a:latin typeface="Times New Roman" pitchFamily="18" charset="0"/>
                <a:ea typeface="MS PGothic" pitchFamily="34" charset="-128"/>
              </a:rPr>
              <a:t> 2. Mass Violence</a:t>
            </a:r>
          </a:p>
          <a:p>
            <a:pPr lvl="1"/>
            <a:r>
              <a:rPr lang="en-US" sz="1100" dirty="0">
                <a:latin typeface="Times New Roman" pitchFamily="18" charset="0"/>
                <a:ea typeface="MS PGothic" pitchFamily="34" charset="-128"/>
              </a:rPr>
              <a:t> a. Several agencies will be involved. Know who is in command. </a:t>
            </a:r>
          </a:p>
          <a:p>
            <a:pPr lvl="1"/>
            <a:r>
              <a:rPr lang="en-US" sz="1100" dirty="0">
                <a:latin typeface="Times New Roman" pitchFamily="18" charset="0"/>
                <a:ea typeface="MS PGothic" pitchFamily="34" charset="-128"/>
              </a:rPr>
              <a:t> b. Remain vigilant for the potential for violence at all times. </a:t>
            </a:r>
          </a:p>
          <a:p>
            <a:pPr lvl="1"/>
            <a:r>
              <a:rPr lang="en-US" sz="1100" dirty="0">
                <a:latin typeface="Times New Roman" pitchFamily="18" charset="0"/>
                <a:ea typeface="MS PGothic" pitchFamily="34" charset="-128"/>
              </a:rPr>
              <a:t> c. Allow law enforcement to secure the scene before you approach</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At scenes involving projectiles find protection.</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Cover: the tactical use of an impenetrable barrier for protection.</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Concealment: hiding behind objects to limit a person’s ability to see you.</a:t>
            </a:r>
          </a:p>
          <a:p>
            <a:pPr lvl="1"/>
            <a:r>
              <a:rPr lang="en-US" sz="1100" dirty="0">
                <a:latin typeface="Times New Roman" pitchFamily="18" charset="0"/>
                <a:ea typeface="MS PGothic" pitchFamily="34" charset="-128"/>
              </a:rPr>
              <a:t> e. If you believe the event is a crime scene, attempt to maintain the chain of evidence and do not disturb the scene unless it is absolutely necessary for patient treatment.</a:t>
            </a:r>
            <a:endParaRPr lang="en-US" dirty="0"/>
          </a:p>
        </p:txBody>
      </p:sp>
      <p:sp>
        <p:nvSpPr>
          <p:cNvPr id="4" name="Slide Number Placeholder 3"/>
          <p:cNvSpPr>
            <a:spLocks noGrp="1"/>
          </p:cNvSpPr>
          <p:nvPr>
            <p:ph type="sldNum" sz="quarter" idx="5"/>
          </p:nvPr>
        </p:nvSpPr>
        <p:spPr/>
        <p:txBody>
          <a:bodyPr/>
          <a:lstStyle/>
          <a:p>
            <a:fld id="{5BDC0DDD-D7BE-A541-8362-4498444096FE}" type="slidenum">
              <a:rPr lang="en-US" altLang="en-US" smtClean="0"/>
              <a:pPr/>
              <a:t>51</a:t>
            </a:fld>
            <a:endParaRPr lang="en-US" altLang="en-US" dirty="0"/>
          </a:p>
        </p:txBody>
      </p:sp>
    </p:spTree>
    <p:extLst>
      <p:ext uri="{BB962C8B-B14F-4D97-AF65-F5344CB8AC3E}">
        <p14:creationId xmlns:p14="http://schemas.microsoft.com/office/powerpoint/2010/main" val="3291057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100" dirty="0">
                <a:latin typeface="Times New Roman" pitchFamily="18" charset="0"/>
                <a:ea typeface="MS PGothic" pitchFamily="34" charset="-128"/>
              </a:rPr>
              <a:t> 3. Violence against responders</a:t>
            </a:r>
          </a:p>
          <a:p>
            <a:r>
              <a:rPr lang="en-US" sz="1100" dirty="0">
                <a:latin typeface="Times New Roman" pitchFamily="18" charset="0"/>
                <a:ea typeface="MS PGothic" pitchFamily="34" charset="-128"/>
              </a:rPr>
              <a:t>	 a. The rate of violence-related injuries with work loss for emergency responders is 22 times higher than the overall rate for other employees in the United States. </a:t>
            </a:r>
          </a:p>
          <a:p>
            <a:r>
              <a:rPr lang="en-US" sz="1100" dirty="0">
                <a:latin typeface="Times New Roman" pitchFamily="18" charset="0"/>
                <a:ea typeface="MS PGothic" pitchFamily="34" charset="-128"/>
              </a:rPr>
              <a:t> 	 b. Recommendations for the prevention of violence:</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Training and practice in identifying scenes of potential violence</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Training and practice in de-escalation strategies and techniques</a:t>
            </a:r>
          </a:p>
          <a:p>
            <a:pPr lvl="2"/>
            <a:r>
              <a:rPr lang="en-US" sz="1100" dirty="0">
                <a:latin typeface="Times New Roman" pitchFamily="18" charset="0"/>
                <a:ea typeface="MS PGothic" pitchFamily="34" charset="-128"/>
              </a:rPr>
              <a:t> 	iii. Training and practice to improve interpersonal communication</a:t>
            </a:r>
          </a:p>
          <a:p>
            <a:pPr lvl="2"/>
            <a:r>
              <a:rPr lang="en-US" sz="1100" dirty="0">
                <a:latin typeface="Times New Roman" pitchFamily="18" charset="0"/>
                <a:ea typeface="MS PGothic" pitchFamily="34" charset="-128"/>
              </a:rPr>
              <a:t> 	iv. Practice in ongoing scene assessment</a:t>
            </a:r>
          </a:p>
          <a:p>
            <a:pPr lvl="2"/>
            <a:r>
              <a:rPr lang="en-US" sz="1100" dirty="0">
                <a:latin typeface="Times New Roman" pitchFamily="18" charset="0"/>
                <a:ea typeface="MS PGothic" pitchFamily="34" charset="-128"/>
              </a:rPr>
              <a:t> 	v. Dispatch identification and alerting of past or potential threats of violence</a:t>
            </a:r>
          </a:p>
        </p:txBody>
      </p:sp>
      <p:sp>
        <p:nvSpPr>
          <p:cNvPr id="4" name="Slide Number Placeholder 3"/>
          <p:cNvSpPr>
            <a:spLocks noGrp="1"/>
          </p:cNvSpPr>
          <p:nvPr>
            <p:ph type="sldNum" sz="quarter" idx="5"/>
          </p:nvPr>
        </p:nvSpPr>
        <p:spPr/>
        <p:txBody>
          <a:bodyPr/>
          <a:lstStyle/>
          <a:p>
            <a:fld id="{5BDC0DDD-D7BE-A541-8362-4498444096FE}" type="slidenum">
              <a:rPr lang="en-US" altLang="en-US" smtClean="0"/>
              <a:pPr/>
              <a:t>52</a:t>
            </a:fld>
            <a:endParaRPr lang="en-US" altLang="en-US" dirty="0"/>
          </a:p>
        </p:txBody>
      </p:sp>
    </p:spTree>
    <p:extLst>
      <p:ext uri="{BB962C8B-B14F-4D97-AF65-F5344CB8AC3E}">
        <p14:creationId xmlns:p14="http://schemas.microsoft.com/office/powerpoint/2010/main" val="12290833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r>
              <a:rPr lang="en-US" dirty="0"/>
              <a:t> </a:t>
            </a:r>
          </a:p>
          <a:p>
            <a:r>
              <a:rPr lang="en-US" sz="1100" dirty="0">
                <a:latin typeface="Times New Roman" pitchFamily="18" charset="0"/>
                <a:ea typeface="MS PGothic" pitchFamily="34" charset="-128"/>
              </a:rPr>
              <a:t> c. Recommendations for protection against violence:</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Training and practice in self-defense and escape techniques</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Training and practice in physical and chemical restraint techniques</a:t>
            </a:r>
          </a:p>
          <a:p>
            <a:pPr lvl="1"/>
            <a:r>
              <a:rPr lang="en-US" sz="1100" dirty="0">
                <a:latin typeface="Times New Roman" pitchFamily="18" charset="0"/>
                <a:ea typeface="MS PGothic" pitchFamily="34" charset="-128"/>
              </a:rPr>
              <a:t> iii. Fitting and use of body armor</a:t>
            </a:r>
          </a:p>
          <a:p>
            <a:pPr lvl="1"/>
            <a:r>
              <a:rPr lang="en-US" sz="1100" dirty="0">
                <a:latin typeface="Times New Roman" pitchFamily="18" charset="0"/>
                <a:ea typeface="MS PGothic" pitchFamily="34" charset="-128"/>
              </a:rPr>
              <a:t> iv. Training and practice in operations with law enforcement</a:t>
            </a:r>
            <a:endParaRPr lang="en-US" dirty="0"/>
          </a:p>
        </p:txBody>
      </p:sp>
      <p:sp>
        <p:nvSpPr>
          <p:cNvPr id="4" name="Slide Number Placeholder 3"/>
          <p:cNvSpPr>
            <a:spLocks noGrp="1"/>
          </p:cNvSpPr>
          <p:nvPr>
            <p:ph type="sldNum" sz="quarter" idx="5"/>
          </p:nvPr>
        </p:nvSpPr>
        <p:spPr/>
        <p:txBody>
          <a:bodyPr/>
          <a:lstStyle/>
          <a:p>
            <a:fld id="{5BDC0DDD-D7BE-A541-8362-4498444096FE}" type="slidenum">
              <a:rPr lang="en-US" altLang="en-US" smtClean="0"/>
              <a:pPr/>
              <a:t>53</a:t>
            </a:fld>
            <a:endParaRPr lang="en-US" altLang="en-US" dirty="0"/>
          </a:p>
        </p:txBody>
      </p:sp>
    </p:spTree>
    <p:extLst>
      <p:ext uri="{BB962C8B-B14F-4D97-AF65-F5344CB8AC3E}">
        <p14:creationId xmlns:p14="http://schemas.microsoft.com/office/powerpoint/2010/main" val="3703878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Protective Clothing: Preventing Injury</a:t>
            </a:r>
          </a:p>
          <a:p>
            <a:r>
              <a:rPr lang="en-US" altLang="en-US" dirty="0">
                <a:latin typeface="Times New Roman" charset="0"/>
                <a:ea typeface="MS PGothic" charset="-128"/>
              </a:rPr>
              <a:t> A. Wearing protective clothing and other appropriate gear is critical to your personal safety.</a:t>
            </a:r>
          </a:p>
          <a:p>
            <a:r>
              <a:rPr lang="en-US" altLang="en-US" dirty="0">
                <a:latin typeface="Times New Roman" charset="0"/>
                <a:ea typeface="MS PGothic" charset="-128"/>
              </a:rPr>
              <a:t> B. Become familiar with the protective equipment available to you.</a:t>
            </a:r>
          </a:p>
          <a:p>
            <a:r>
              <a:rPr lang="en-US" altLang="en-US" dirty="0">
                <a:latin typeface="Times New Roman" charset="0"/>
                <a:ea typeface="MS PGothic" charset="-128"/>
              </a:rPr>
              <a:t> C. Inspect your clothing and gear regularly—ideally before you reach the scene.</a:t>
            </a:r>
          </a:p>
          <a:p>
            <a:r>
              <a:rPr lang="en-US" altLang="en-US" dirty="0">
                <a:latin typeface="Times New Roman" charset="0"/>
                <a:ea typeface="MS PGothic" charset="-128"/>
              </a:rPr>
              <a:t> D. Types</a:t>
            </a:r>
          </a:p>
          <a:p>
            <a:r>
              <a:rPr lang="en-US" altLang="en-US" dirty="0">
                <a:latin typeface="Times New Roman" charset="0"/>
                <a:ea typeface="MS PGothic" charset="-128"/>
              </a:rPr>
              <a:t>	1. Cold-weather clothing consists of three layers:</a:t>
            </a:r>
          </a:p>
          <a:p>
            <a:r>
              <a:rPr lang="en-US" altLang="en-US" dirty="0">
                <a:latin typeface="Times New Roman" charset="0"/>
                <a:ea typeface="MS PGothic" charset="-128"/>
              </a:rPr>
              <a:t>		a. A thin inner layer that pulls moisture away from the skin</a:t>
            </a:r>
          </a:p>
          <a:p>
            <a:r>
              <a:rPr lang="en-US" altLang="en-US" dirty="0">
                <a:latin typeface="Times New Roman" charset="0"/>
                <a:ea typeface="MS PGothic" charset="-128"/>
              </a:rPr>
              <a:t>		b. A thermal middle layer that serves as insulation</a:t>
            </a:r>
          </a:p>
          <a:p>
            <a:r>
              <a:rPr lang="en-US" altLang="en-US" dirty="0">
                <a:latin typeface="Times New Roman" charset="0"/>
                <a:ea typeface="MS PGothic" charset="-128"/>
              </a:rPr>
              <a:t>		c. An outer layer that resists wind, rain, sleet, and snow</a:t>
            </a:r>
          </a:p>
          <a:p>
            <a:r>
              <a:rPr lang="en-US" altLang="en-US" dirty="0">
                <a:latin typeface="Times New Roman" charset="0"/>
                <a:ea typeface="MS PGothic" charset="-128"/>
              </a:rPr>
              <a:t>	2. Turnout gear</a:t>
            </a:r>
          </a:p>
          <a:p>
            <a:r>
              <a:rPr lang="en-US" altLang="en-US" dirty="0">
                <a:latin typeface="Times New Roman" charset="0"/>
                <a:ea typeface="MS PGothic" charset="-128"/>
              </a:rPr>
              <a:t>		a. Protects from heat, fire, sparks, and flashover</a:t>
            </a:r>
          </a:p>
          <a:p>
            <a:r>
              <a:rPr lang="en-US" altLang="en-US" dirty="0">
                <a:latin typeface="Times New Roman" charset="0"/>
                <a:ea typeface="MS PGothic" charset="-128"/>
              </a:rPr>
              <a:t>		b. Also called bunker gear</a:t>
            </a:r>
          </a:p>
        </p:txBody>
      </p:sp>
    </p:spTree>
    <p:extLst>
      <p:ext uri="{BB962C8B-B14F-4D97-AF65-F5344CB8AC3E}">
        <p14:creationId xmlns:p14="http://schemas.microsoft.com/office/powerpoint/2010/main" val="445174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3. Gloves</a:t>
            </a:r>
          </a:p>
          <a:p>
            <a:r>
              <a:rPr lang="en-US" altLang="en-US" dirty="0">
                <a:latin typeface="Times New Roman" charset="0"/>
                <a:ea typeface="MS PGothic" charset="-128"/>
              </a:rPr>
              <a:t>	a. Protect from heat, cold, and cuts</a:t>
            </a:r>
          </a:p>
          <a:p>
            <a:r>
              <a:rPr lang="en-US" altLang="en-US" dirty="0">
                <a:latin typeface="Times New Roman" charset="0"/>
                <a:ea typeface="MS PGothic" charset="-128"/>
              </a:rPr>
              <a:t>	b. May reduce dexterity in a rescue situation</a:t>
            </a:r>
          </a:p>
          <a:p>
            <a:r>
              <a:rPr lang="en-US" altLang="en-US" dirty="0">
                <a:latin typeface="Times New Roman" charset="0"/>
                <a:ea typeface="MS PGothic" charset="-128"/>
              </a:rPr>
              <a:t> 4. Helmets</a:t>
            </a:r>
          </a:p>
          <a:p>
            <a:r>
              <a:rPr lang="en-US" altLang="en-US" dirty="0">
                <a:latin typeface="Times New Roman" charset="0"/>
                <a:ea typeface="MS PGothic" charset="-128"/>
              </a:rPr>
              <a:t>	a. Helmets should be worn anytime you are working in a fall zone.</a:t>
            </a:r>
          </a:p>
          <a:p>
            <a:r>
              <a:rPr lang="en-US" altLang="en-US" dirty="0">
                <a:latin typeface="Times New Roman" charset="0"/>
                <a:ea typeface="MS PGothic" charset="-128"/>
              </a:rPr>
              <a:t>	b. Helmets should provide top and side impact protection, as well as a secure chin strap.</a:t>
            </a:r>
          </a:p>
          <a:p>
            <a:r>
              <a:rPr lang="en-US" altLang="en-US" dirty="0">
                <a:latin typeface="Times New Roman" charset="0"/>
                <a:ea typeface="MS PGothic" charset="-128"/>
              </a:rPr>
              <a:t>	c. Construction-type helmets are not well suited for rescue situations.</a:t>
            </a:r>
          </a:p>
          <a:p>
            <a:r>
              <a:rPr lang="en-US" altLang="en-US" dirty="0">
                <a:latin typeface="Times New Roman" charset="0"/>
                <a:ea typeface="MS PGothic" charset="-128"/>
              </a:rPr>
              <a:t>	d. A helmet with a chin strap and face shield should always be worn in situations involving electrical hazards. </a:t>
            </a:r>
          </a:p>
          <a:p>
            <a:r>
              <a:rPr lang="en-US" altLang="en-US" dirty="0">
                <a:latin typeface="Times New Roman" charset="0"/>
                <a:ea typeface="MS PGothic" charset="-128"/>
              </a:rPr>
              <a:t> 5. Boots</a:t>
            </a:r>
          </a:p>
          <a:p>
            <a:r>
              <a:rPr lang="en-US" altLang="en-US" dirty="0">
                <a:latin typeface="Times New Roman" charset="0"/>
                <a:ea typeface="MS PGothic" charset="-128"/>
              </a:rPr>
              <a:t>	a. Should be water resistant, fit well, and be flexible</a:t>
            </a:r>
          </a:p>
          <a:p>
            <a:r>
              <a:rPr lang="en-US" altLang="en-US" dirty="0">
                <a:latin typeface="Times New Roman" charset="0"/>
                <a:ea typeface="MS PGothic" charset="-128"/>
              </a:rPr>
              <a:t>	b. Steel-toed boots are preferred.</a:t>
            </a:r>
          </a:p>
          <a:p>
            <a:r>
              <a:rPr lang="en-US" altLang="en-US" dirty="0">
                <a:latin typeface="Times New Roman" charset="0"/>
                <a:ea typeface="MS PGothic" charset="-128"/>
              </a:rPr>
              <a:t>	c. Traction is important for rescue situations.</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12778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Eye protection</a:t>
            </a:r>
          </a:p>
          <a:p>
            <a:r>
              <a:rPr lang="en-US" altLang="en-US" dirty="0">
                <a:latin typeface="Times New Roman" charset="0"/>
                <a:ea typeface="MS PGothic" charset="-128"/>
              </a:rPr>
              <a:t>	a. Wear protective glasses with side shields during routine patient care.</a:t>
            </a:r>
          </a:p>
          <a:p>
            <a:r>
              <a:rPr lang="en-US" altLang="en-US" dirty="0">
                <a:latin typeface="Times New Roman" charset="0"/>
                <a:ea typeface="MS PGothic" charset="-128"/>
              </a:rPr>
              <a:t>	b. When tools are in use, use a face shield and goggles. </a:t>
            </a:r>
          </a:p>
          <a:p>
            <a:r>
              <a:rPr lang="en-US" altLang="en-US" dirty="0">
                <a:latin typeface="Times New Roman" charset="0"/>
                <a:ea typeface="MS PGothic" charset="-128"/>
              </a:rPr>
              <a:t>7. Ear protection</a:t>
            </a:r>
          </a:p>
          <a:p>
            <a:r>
              <a:rPr lang="en-US" altLang="en-US" dirty="0">
                <a:latin typeface="Times New Roman" charset="0"/>
                <a:ea typeface="MS PGothic" charset="-128"/>
              </a:rPr>
              <a:t>	a. Soft foam industrial-type earplugs </a:t>
            </a:r>
          </a:p>
          <a:p>
            <a:r>
              <a:rPr lang="en-US" altLang="en-US" dirty="0">
                <a:latin typeface="Times New Roman" charset="0"/>
                <a:ea typeface="MS PGothic" charset="-128"/>
              </a:rPr>
              <a:t>8. Skin protection</a:t>
            </a:r>
          </a:p>
          <a:p>
            <a:r>
              <a:rPr lang="en-US" altLang="en-US" dirty="0">
                <a:latin typeface="Times New Roman" charset="0"/>
                <a:ea typeface="MS PGothic" charset="-128"/>
              </a:rPr>
              <a:t>	a. Protect against sunburn during outside work.</a:t>
            </a:r>
          </a:p>
          <a:p>
            <a:r>
              <a:rPr lang="en-US" altLang="en-US" dirty="0">
                <a:latin typeface="Times New Roman" charset="0"/>
                <a:ea typeface="MS PGothic" charset="-128"/>
              </a:rPr>
              <a:t>	b. Use a sunscreen with a minimum rating of SPF 15. </a:t>
            </a:r>
          </a:p>
          <a:p>
            <a:r>
              <a:rPr lang="en-US" altLang="en-US" dirty="0">
                <a:latin typeface="Times New Roman" charset="0"/>
                <a:ea typeface="MS PGothic" charset="-128"/>
              </a:rPr>
              <a:t>9. Body armor</a:t>
            </a:r>
          </a:p>
          <a:p>
            <a:r>
              <a:rPr lang="en-US" altLang="en-US" dirty="0">
                <a:latin typeface="Times New Roman" charset="0"/>
                <a:ea typeface="MS PGothic" charset="-128"/>
              </a:rPr>
              <a:t>	a. Bulletproof vests</a:t>
            </a:r>
          </a:p>
          <a:p>
            <a:r>
              <a:rPr lang="en-US" altLang="en-US" dirty="0">
                <a:latin typeface="Times New Roman" charset="0"/>
                <a:ea typeface="MS PGothic" charset="-128"/>
              </a:rPr>
              <a:t>	b. Range from lightweight and flexible to heavy and bulky</a:t>
            </a:r>
          </a:p>
          <a:p>
            <a:r>
              <a:rPr lang="en-US" altLang="en-US" dirty="0">
                <a:latin typeface="Times New Roman" charset="0"/>
                <a:ea typeface="MS PGothic" charset="-128"/>
              </a:rPr>
              <a:t>	c. Vests may not be practical for daily use; they are costly and do not protect against rifle ammunition or stabling attacks.</a:t>
            </a:r>
          </a:p>
          <a:p>
            <a:r>
              <a:rPr lang="en-US" altLang="en-US" dirty="0">
                <a:latin typeface="Times New Roman" charset="0"/>
                <a:ea typeface="MS PGothic" charset="-128"/>
              </a:rPr>
              <a:t>10. Long/loose hair, rings, and jewelry</a:t>
            </a:r>
          </a:p>
          <a:p>
            <a:r>
              <a:rPr lang="en-US" altLang="en-US" dirty="0">
                <a:latin typeface="Times New Roman" charset="0"/>
                <a:ea typeface="MS PGothic" charset="-128"/>
              </a:rPr>
              <a:t>	a. Many EMS services have restricted policies regarding hair, rings, and jewelry. </a:t>
            </a:r>
          </a:p>
          <a:p>
            <a:r>
              <a:rPr lang="en-US" altLang="en-US" dirty="0">
                <a:latin typeface="Times New Roman" charset="0"/>
                <a:ea typeface="MS PGothic" charset="-128"/>
              </a:rPr>
              <a:t>	b. You should tie hair up neatly, limit the number of rings worn, and wear only a watch on the wrist. </a:t>
            </a:r>
          </a:p>
        </p:txBody>
      </p:sp>
    </p:spTree>
    <p:extLst>
      <p:ext uri="{BB962C8B-B14F-4D97-AF65-F5344CB8AC3E}">
        <p14:creationId xmlns:p14="http://schemas.microsoft.com/office/powerpoint/2010/main" val="608178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Caring for Critically Ill and Injured Patients</a:t>
            </a:r>
          </a:p>
          <a:p>
            <a:r>
              <a:rPr lang="en-US" altLang="en-US" dirty="0">
                <a:latin typeface="Times New Roman" charset="0"/>
                <a:ea typeface="MS PGothic" charset="-128"/>
              </a:rPr>
              <a:t> A. The patient needs to know who you are and what you are doing.</a:t>
            </a:r>
          </a:p>
          <a:p>
            <a:r>
              <a:rPr lang="en-US" altLang="en-US" dirty="0">
                <a:latin typeface="Times New Roman" charset="0"/>
                <a:ea typeface="MS PGothic" charset="-128"/>
              </a:rPr>
              <a:t>	1. Let the patient know that you are attending to his or her immediate needs.</a:t>
            </a:r>
          </a:p>
          <a:p>
            <a:r>
              <a:rPr lang="en-US" altLang="en-US" dirty="0">
                <a:latin typeface="Times New Roman" charset="0"/>
                <a:ea typeface="MS PGothic" charset="-128"/>
              </a:rPr>
              <a:t>	2. Avoid making unprofessional comments during resuscitation.</a:t>
            </a:r>
          </a:p>
          <a:p>
            <a:r>
              <a:rPr lang="en-US" altLang="en-US" dirty="0">
                <a:latin typeface="Times New Roman" charset="0"/>
                <a:ea typeface="MS PGothic" charset="-128"/>
              </a:rPr>
              <a:t>	3. Treat all patients with dignity and respect.</a:t>
            </a:r>
          </a:p>
        </p:txBody>
      </p:sp>
    </p:spTree>
    <p:extLst>
      <p:ext uri="{BB962C8B-B14F-4D97-AF65-F5344CB8AC3E}">
        <p14:creationId xmlns:p14="http://schemas.microsoft.com/office/powerpoint/2010/main" val="17885836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Techniques for communicating with the critical patient</a:t>
            </a:r>
          </a:p>
          <a:p>
            <a:r>
              <a:rPr lang="en-US" altLang="en-US" dirty="0">
                <a:latin typeface="Times New Roman" charset="0"/>
                <a:ea typeface="MS PGothic" charset="-128"/>
              </a:rPr>
              <a:t>	1. Avoid sad and grim comments.</a:t>
            </a:r>
          </a:p>
          <a:p>
            <a:r>
              <a:rPr lang="en-US" altLang="en-US" dirty="0">
                <a:latin typeface="Times New Roman" charset="0"/>
                <a:ea typeface="MS PGothic" charset="-128"/>
              </a:rPr>
              <a:t>		a. Remarks about a patient’s condition may increase the patient’s anxiety or compromise recovery.</a:t>
            </a:r>
          </a:p>
          <a:p>
            <a:r>
              <a:rPr lang="en-US" altLang="en-US" dirty="0">
                <a:latin typeface="Times New Roman" charset="0"/>
                <a:ea typeface="MS PGothic" charset="-128"/>
              </a:rPr>
              <a:t>	2. Orient the patient.</a:t>
            </a:r>
          </a:p>
          <a:p>
            <a:r>
              <a:rPr lang="en-US" altLang="en-US" dirty="0">
                <a:latin typeface="Times New Roman" charset="0"/>
                <a:ea typeface="MS PGothic" charset="-128"/>
              </a:rPr>
              <a:t>		a. Use brief statements.</a:t>
            </a:r>
          </a:p>
          <a:p>
            <a:r>
              <a:rPr lang="en-US" altLang="en-US" dirty="0">
                <a:latin typeface="Times New Roman" charset="0"/>
                <a:ea typeface="MS PGothic" charset="-128"/>
              </a:rPr>
              <a:t>		b. Orient the patient to his or her surroundings.</a:t>
            </a:r>
          </a:p>
          <a:p>
            <a:r>
              <a:rPr lang="en-US" altLang="en-US" dirty="0">
                <a:latin typeface="Times New Roman" charset="0"/>
                <a:ea typeface="MS PGothic" charset="-128"/>
              </a:rPr>
              <a:t>	3. Be honest.</a:t>
            </a:r>
          </a:p>
          <a:p>
            <a:r>
              <a:rPr lang="en-US" altLang="en-US" dirty="0">
                <a:latin typeface="Times New Roman" charset="0"/>
                <a:ea typeface="MS PGothic" charset="-128"/>
              </a:rPr>
              <a:t>		a. Decide how much information your patient can understand and accept.</a:t>
            </a:r>
          </a:p>
          <a:p>
            <a:r>
              <a:rPr lang="en-US" altLang="en-US" dirty="0">
                <a:latin typeface="Times New Roman" charset="0"/>
                <a:ea typeface="MS PGothic" charset="-128"/>
              </a:rPr>
              <a:t>		b. Allow the patient to be part of the care being given.</a:t>
            </a:r>
          </a:p>
          <a:p>
            <a:r>
              <a:rPr lang="en-US" altLang="en-US" dirty="0">
                <a:latin typeface="Times New Roman" charset="0"/>
                <a:ea typeface="MS PGothic" charset="-128"/>
              </a:rPr>
              <a:t>	4. Allow for hope.</a:t>
            </a:r>
          </a:p>
          <a:p>
            <a:r>
              <a:rPr lang="en-US" altLang="en-US" dirty="0">
                <a:latin typeface="Times New Roman" charset="0"/>
                <a:ea typeface="MS PGothic" charset="-128"/>
              </a:rPr>
              <a:t>		a. If there is the slightest chance of hope remaining, transmit that message to the patient.</a:t>
            </a:r>
          </a:p>
          <a:p>
            <a:r>
              <a:rPr lang="en-US" altLang="en-US" dirty="0">
                <a:latin typeface="Times New Roman" charset="0"/>
                <a:ea typeface="MS PGothic" charset="-128"/>
              </a:rPr>
              <a:t>C. Locate and notify family members.</a:t>
            </a:r>
          </a:p>
          <a:p>
            <a:r>
              <a:rPr lang="en-US" altLang="en-US" dirty="0">
                <a:latin typeface="Times New Roman" charset="0"/>
                <a:ea typeface="MS PGothic" charset="-128"/>
              </a:rPr>
              <a:t>	1. Assure the patient that you will take care of notifying the appropriate people.</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286933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Injured and critically ill children</a:t>
            </a:r>
          </a:p>
          <a:p>
            <a:r>
              <a:rPr lang="en-US" altLang="en-US" dirty="0">
                <a:latin typeface="Times New Roman" charset="0"/>
                <a:ea typeface="MS PGothic" charset="-128"/>
              </a:rPr>
              <a:t>	1. Children should be cared for as any adult would be. </a:t>
            </a:r>
          </a:p>
          <a:p>
            <a:r>
              <a:rPr lang="en-US" altLang="en-US" dirty="0">
                <a:latin typeface="Times New Roman" charset="0"/>
                <a:ea typeface="MS PGothic" charset="-128"/>
              </a:rPr>
              <a:t>	2. It is important that a relative or responsible adult accompany the child to relieve anxiety and assist in care as appropriate.</a:t>
            </a:r>
          </a:p>
          <a:p>
            <a:r>
              <a:rPr lang="en-US" altLang="en-US" dirty="0">
                <a:latin typeface="Times New Roman" charset="0"/>
                <a:ea typeface="MS PGothic" charset="-128"/>
              </a:rPr>
              <a:t>E. </a:t>
            </a:r>
            <a:r>
              <a:rPr lang="en-US" altLang="en-US" dirty="0"/>
              <a:t>Coping </a:t>
            </a:r>
            <a:r>
              <a:rPr lang="en-US" altLang="en-US" dirty="0">
                <a:latin typeface="Times New Roman" charset="0"/>
                <a:ea typeface="MS PGothic" charset="-128"/>
              </a:rPr>
              <a:t>with the death of a child</a:t>
            </a:r>
          </a:p>
          <a:p>
            <a:r>
              <a:rPr lang="en-US" altLang="en-US" dirty="0">
                <a:latin typeface="Times New Roman" charset="0"/>
                <a:ea typeface="MS PGothic" charset="-128"/>
              </a:rPr>
              <a:t>	1. The death of a child is a tragic and dreaded event. </a:t>
            </a:r>
          </a:p>
          <a:p>
            <a:r>
              <a:rPr lang="en-US" altLang="en-US" dirty="0">
                <a:latin typeface="Times New Roman" charset="0"/>
                <a:ea typeface="MS PGothic" charset="-128"/>
              </a:rPr>
              <a:t>	2. Help the family through the initial period after the death.</a:t>
            </a:r>
          </a:p>
          <a:p>
            <a:r>
              <a:rPr lang="en-US" altLang="en-US" dirty="0">
                <a:latin typeface="Times New Roman" charset="0"/>
                <a:ea typeface="MS PGothic" charset="-128"/>
              </a:rPr>
              <a:t>F. Helping the family</a:t>
            </a:r>
          </a:p>
          <a:p>
            <a:r>
              <a:rPr lang="en-US" altLang="en-US" dirty="0">
                <a:latin typeface="Times New Roman" charset="0"/>
                <a:ea typeface="MS PGothic" charset="-128"/>
              </a:rPr>
              <a:t>	1. Acknowledge the death in a private place.</a:t>
            </a:r>
          </a:p>
          <a:p>
            <a:r>
              <a:rPr lang="en-US" altLang="en-US" dirty="0">
                <a:latin typeface="Times New Roman" charset="0"/>
                <a:ea typeface="MS PGothic" charset="-128"/>
              </a:rPr>
              <a:t>	2. Shock, denial, and disbelief are common emotions and reactions to a child’s death.</a:t>
            </a:r>
          </a:p>
          <a:p>
            <a:r>
              <a:rPr lang="en-US" altLang="en-US" dirty="0">
                <a:latin typeface="Times New Roman" charset="0"/>
                <a:ea typeface="MS PGothic" charset="-128"/>
              </a:rPr>
              <a:t>	3. If circumstances allow, let the parents hold the child. Use your best judgment to determine if this is appropriate.</a:t>
            </a:r>
          </a:p>
          <a:p>
            <a:r>
              <a:rPr lang="en-US" altLang="en-US" dirty="0">
                <a:latin typeface="Times New Roman" charset="0"/>
                <a:ea typeface="MS PGothic" charset="-128"/>
              </a:rPr>
              <a:t>	4. Let the family’s actions be your guide.</a:t>
            </a:r>
          </a:p>
          <a:p>
            <a:r>
              <a:rPr lang="en-US" altLang="en-US" dirty="0">
                <a:latin typeface="Times New Roman" charset="0"/>
                <a:ea typeface="MS PGothic" charset="-128"/>
              </a:rPr>
              <a:t>	5. The family may want to see the child, and you should allow them to do so.</a:t>
            </a:r>
          </a:p>
          <a:p>
            <a:r>
              <a:rPr lang="en-US" altLang="en-US" dirty="0">
                <a:latin typeface="Times New Roman" charset="0"/>
                <a:ea typeface="MS PGothic" charset="-128"/>
              </a:rPr>
              <a:t>	6. Prepare the parents for what they will see.</a:t>
            </a:r>
          </a:p>
          <a:p>
            <a:r>
              <a:rPr lang="en-US" altLang="en-US" dirty="0">
                <a:latin typeface="Times New Roman" charset="0"/>
                <a:ea typeface="MS PGothic" charset="-128"/>
              </a:rPr>
              <a:t>	7. Do not overload the grieving parents with information.</a:t>
            </a:r>
          </a:p>
        </p:txBody>
      </p:sp>
    </p:spTree>
    <p:extLst>
      <p:ext uri="{BB962C8B-B14F-4D97-AF65-F5344CB8AC3E}">
        <p14:creationId xmlns:p14="http://schemas.microsoft.com/office/powerpoint/2010/main" val="40613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Death and Dying</a:t>
            </a:r>
          </a:p>
          <a:p>
            <a:r>
              <a:rPr lang="en-US" altLang="en-US" dirty="0">
                <a:latin typeface="Times New Roman" charset="0"/>
                <a:ea typeface="MS PGothic" charset="-128"/>
              </a:rPr>
              <a:t>A. Death is likely to be either:</a:t>
            </a:r>
          </a:p>
          <a:p>
            <a:r>
              <a:rPr lang="en-US" altLang="en-US" dirty="0">
                <a:latin typeface="Times New Roman" charset="0"/>
                <a:ea typeface="MS PGothic" charset="-128"/>
              </a:rPr>
              <a:t>	 1. Quite sudden</a:t>
            </a:r>
          </a:p>
          <a:p>
            <a:r>
              <a:rPr lang="en-US" altLang="en-US" dirty="0">
                <a:latin typeface="Times New Roman" charset="0"/>
                <a:ea typeface="MS PGothic" charset="-128"/>
              </a:rPr>
              <a:t>	 2. After a prolonged, terminal illness</a:t>
            </a:r>
          </a:p>
          <a:p>
            <a:r>
              <a:rPr lang="en-US" altLang="en-US" dirty="0">
                <a:latin typeface="Times New Roman" charset="0"/>
                <a:ea typeface="MS PGothic" charset="-128"/>
              </a:rPr>
              <a:t>B. The EMT will sometimes face death.</a:t>
            </a:r>
          </a:p>
        </p:txBody>
      </p:sp>
    </p:spTree>
    <p:extLst>
      <p:ext uri="{BB962C8B-B14F-4D97-AF65-F5344CB8AC3E}">
        <p14:creationId xmlns:p14="http://schemas.microsoft.com/office/powerpoint/2010/main" val="183743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To take care of others, we must take care of ourselves. </a:t>
            </a:r>
          </a:p>
          <a:p>
            <a:r>
              <a:rPr lang="en-US" altLang="en-US" dirty="0">
                <a:latin typeface="Times New Roman" charset="0"/>
                <a:ea typeface="MS PGothic" charset="-128"/>
              </a:rPr>
              <a:t>B. </a:t>
            </a:r>
            <a:r>
              <a:rPr lang="en-US" altLang="en-US" b="0" dirty="0">
                <a:latin typeface="Times New Roman" charset="0"/>
                <a:ea typeface="MS PGothic" charset="-128"/>
              </a:rPr>
              <a:t>Recognition</a:t>
            </a:r>
            <a:r>
              <a:rPr lang="en-US" altLang="en-US" dirty="0">
                <a:latin typeface="Times New Roman" charset="0"/>
                <a:ea typeface="MS PGothic" charset="-128"/>
              </a:rPr>
              <a:t> of hazards to your health, safety, and well-being is important:</a:t>
            </a:r>
          </a:p>
          <a:p>
            <a:r>
              <a:rPr lang="en-US" altLang="en-US" dirty="0">
                <a:latin typeface="Times New Roman" charset="0"/>
                <a:ea typeface="MS PGothic" charset="-128"/>
              </a:rPr>
              <a:t>	1. Personal neglect</a:t>
            </a:r>
          </a:p>
          <a:p>
            <a:r>
              <a:rPr lang="en-US" altLang="en-US" dirty="0">
                <a:latin typeface="Times New Roman" charset="0"/>
                <a:ea typeface="MS PGothic" charset="-128"/>
              </a:rPr>
              <a:t>	2. Environmental and human-made threats</a:t>
            </a:r>
          </a:p>
          <a:p>
            <a:r>
              <a:rPr lang="en-US" altLang="en-US" dirty="0">
                <a:latin typeface="Times New Roman" charset="0"/>
                <a:ea typeface="MS PGothic" charset="-128"/>
              </a:rPr>
              <a:t>	3. Mental and physical stress</a:t>
            </a:r>
          </a:p>
          <a:p>
            <a:r>
              <a:rPr lang="en-US" altLang="en-US" dirty="0">
                <a:latin typeface="Times New Roman" charset="0"/>
                <a:ea typeface="MS PGothic" charset="-128"/>
              </a:rPr>
              <a:t>C. The emotional well-being of the EMT and the patient are intertwined, especially in high-stress rescues.</a:t>
            </a:r>
          </a:p>
        </p:txBody>
      </p:sp>
    </p:spTree>
    <p:extLst>
      <p:ext uri="{BB962C8B-B14F-4D97-AF65-F5344CB8AC3E}">
        <p14:creationId xmlns:p14="http://schemas.microsoft.com/office/powerpoint/2010/main" val="156222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grieving process:</a:t>
            </a:r>
          </a:p>
          <a:p>
            <a:r>
              <a:rPr lang="en-US" altLang="en-US" dirty="0">
                <a:latin typeface="Times New Roman" charset="0"/>
                <a:ea typeface="MS PGothic" charset="-128"/>
              </a:rPr>
              <a:t>	1. Denial</a:t>
            </a:r>
          </a:p>
          <a:p>
            <a:r>
              <a:rPr lang="en-US" altLang="en-US" dirty="0">
                <a:latin typeface="Times New Roman" charset="0"/>
                <a:ea typeface="MS PGothic" charset="-128"/>
              </a:rPr>
              <a:t>	2. Anger, hostility</a:t>
            </a:r>
          </a:p>
          <a:p>
            <a:r>
              <a:rPr lang="en-US" altLang="en-US" dirty="0">
                <a:latin typeface="Times New Roman" charset="0"/>
                <a:ea typeface="MS PGothic" charset="-128"/>
              </a:rPr>
              <a:t>	3. Bargaining</a:t>
            </a:r>
          </a:p>
          <a:p>
            <a:r>
              <a:rPr lang="en-US" altLang="en-US" dirty="0">
                <a:latin typeface="Times New Roman" charset="0"/>
                <a:ea typeface="MS PGothic" charset="-128"/>
              </a:rPr>
              <a:t>	4. Depression</a:t>
            </a:r>
          </a:p>
          <a:p>
            <a:r>
              <a:rPr lang="en-US" altLang="en-US" dirty="0">
                <a:latin typeface="Times New Roman" charset="0"/>
                <a:ea typeface="MS PGothic" charset="-128"/>
              </a:rPr>
              <a:t>	5. Acceptance</a:t>
            </a:r>
          </a:p>
        </p:txBody>
      </p:sp>
    </p:spTree>
    <p:extLst>
      <p:ext uri="{BB962C8B-B14F-4D97-AF65-F5344CB8AC3E}">
        <p14:creationId xmlns:p14="http://schemas.microsoft.com/office/powerpoint/2010/main" val="935721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What can the EMT do?</a:t>
            </a:r>
          </a:p>
          <a:p>
            <a:r>
              <a:rPr lang="en-US" altLang="en-US" dirty="0">
                <a:latin typeface="Times New Roman" charset="0"/>
                <a:ea typeface="MS PGothic" charset="-128"/>
              </a:rPr>
              <a:t>	1. Ask the patient and family if there is anything you can do to help.</a:t>
            </a:r>
          </a:p>
          <a:p>
            <a:r>
              <a:rPr lang="en-US" altLang="en-US" dirty="0">
                <a:latin typeface="Times New Roman" charset="0"/>
                <a:ea typeface="MS PGothic" charset="-128"/>
              </a:rPr>
              <a:t>	2. Reinforce the reality of the situation.</a:t>
            </a:r>
          </a:p>
          <a:p>
            <a:r>
              <a:rPr lang="en-US" altLang="en-US" dirty="0">
                <a:latin typeface="Times New Roman" charset="0"/>
                <a:ea typeface="MS PGothic" charset="-128"/>
              </a:rPr>
              <a:t>	3. Be honest and sincere.</a:t>
            </a:r>
          </a:p>
          <a:p>
            <a:r>
              <a:rPr lang="en-US" altLang="en-US" dirty="0">
                <a:latin typeface="Times New Roman" charset="0"/>
                <a:ea typeface="MS PGothic" charset="-128"/>
              </a:rPr>
              <a:t>	4. Do not say you know how the patient or family feels.</a:t>
            </a:r>
          </a:p>
          <a:p>
            <a:r>
              <a:rPr lang="en-US" altLang="en-US" dirty="0">
                <a:latin typeface="Times New Roman" charset="0"/>
                <a:ea typeface="MS PGothic" charset="-128"/>
              </a:rPr>
              <a:t>	5. Let the patient or family members grieve in their own way.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6539994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suggestions for responding to grief.</a:t>
            </a:r>
          </a:p>
        </p:txBody>
      </p:sp>
    </p:spTree>
    <p:extLst>
      <p:ext uri="{BB962C8B-B14F-4D97-AF65-F5344CB8AC3E}">
        <p14:creationId xmlns:p14="http://schemas.microsoft.com/office/powerpoint/2010/main" val="946744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Stress Management on the Job</a:t>
            </a:r>
          </a:p>
          <a:p>
            <a:r>
              <a:rPr lang="en-US" altLang="en-US" dirty="0">
                <a:latin typeface="Times New Roman" charset="0"/>
                <a:ea typeface="MS PGothic" charset="-128"/>
              </a:rPr>
              <a:t> A. EMS is a high-stress job.</a:t>
            </a:r>
          </a:p>
          <a:p>
            <a:r>
              <a:rPr lang="en-US" altLang="en-US" dirty="0">
                <a:latin typeface="Times New Roman" charset="0"/>
                <a:ea typeface="MS PGothic" charset="-128"/>
              </a:rPr>
              <a:t> B. It is important to know the causes of stress and ways to deal with stress.</a:t>
            </a:r>
          </a:p>
          <a:p>
            <a:r>
              <a:rPr lang="en-US" altLang="en-US" dirty="0">
                <a:latin typeface="Times New Roman" charset="0"/>
                <a:ea typeface="MS PGothic" charset="-128"/>
              </a:rPr>
              <a:t>	 1. Stressors include emotional, physical, and environmental situations.</a:t>
            </a:r>
          </a:p>
          <a:p>
            <a:r>
              <a:rPr lang="en-US" altLang="en-US" dirty="0">
                <a:latin typeface="Times New Roman" charset="0"/>
                <a:ea typeface="MS PGothic" charset="-128"/>
              </a:rPr>
              <a:t> C. General adaptation syndrome</a:t>
            </a:r>
          </a:p>
          <a:p>
            <a:r>
              <a:rPr lang="en-US" altLang="en-US" dirty="0">
                <a:latin typeface="Times New Roman" charset="0"/>
                <a:ea typeface="MS PGothic" charset="-128"/>
              </a:rPr>
              <a:t>	 1. Alarm response to stress</a:t>
            </a:r>
          </a:p>
          <a:p>
            <a:r>
              <a:rPr lang="en-US" altLang="en-US" dirty="0">
                <a:latin typeface="Times New Roman" charset="0"/>
                <a:ea typeface="MS PGothic" charset="-128"/>
              </a:rPr>
              <a:t>	 2. Reaction and resistance to stress</a:t>
            </a:r>
          </a:p>
          <a:p>
            <a:r>
              <a:rPr lang="en-US" altLang="en-US" dirty="0">
                <a:latin typeface="Times New Roman" charset="0"/>
                <a:ea typeface="MS PGothic" charset="-128"/>
              </a:rPr>
              <a:t>	 3. Recovery—or exhaustion from stress</a:t>
            </a:r>
          </a:p>
        </p:txBody>
      </p:sp>
    </p:spTree>
    <p:extLst>
      <p:ext uri="{BB962C8B-B14F-4D97-AF65-F5344CB8AC3E}">
        <p14:creationId xmlns:p14="http://schemas.microsoft.com/office/powerpoint/2010/main" val="1235361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Physiologic manifestations of stress:</a:t>
            </a:r>
          </a:p>
          <a:p>
            <a:r>
              <a:rPr lang="en-US" altLang="en-US" dirty="0">
                <a:latin typeface="Times New Roman" charset="0"/>
                <a:ea typeface="MS PGothic" charset="-128"/>
              </a:rPr>
              <a:t>	1. Increased respirations and heart rate</a:t>
            </a:r>
          </a:p>
          <a:p>
            <a:r>
              <a:rPr lang="en-US" altLang="en-US" dirty="0">
                <a:latin typeface="Times New Roman" charset="0"/>
                <a:ea typeface="MS PGothic" charset="-128"/>
              </a:rPr>
              <a:t>	2. Increased blood pressure</a:t>
            </a:r>
          </a:p>
          <a:p>
            <a:r>
              <a:rPr lang="en-US" altLang="en-US" dirty="0">
                <a:latin typeface="Times New Roman" charset="0"/>
                <a:ea typeface="MS PGothic" charset="-128"/>
              </a:rPr>
              <a:t>	3. Dilated venous vessels near the skin surface (cause cool, clammy skin)</a:t>
            </a:r>
          </a:p>
          <a:p>
            <a:r>
              <a:rPr lang="en-US" altLang="en-US" dirty="0">
                <a:latin typeface="Times New Roman" charset="0"/>
                <a:ea typeface="MS PGothic" charset="-128"/>
              </a:rPr>
              <a:t>	4. Dilated pupils</a:t>
            </a:r>
          </a:p>
          <a:p>
            <a:r>
              <a:rPr lang="en-US" altLang="en-US" dirty="0">
                <a:latin typeface="Times New Roman" charset="0"/>
                <a:ea typeface="MS PGothic" charset="-128"/>
              </a:rPr>
              <a:t>	5. Tensed muscles</a:t>
            </a:r>
          </a:p>
          <a:p>
            <a:r>
              <a:rPr lang="en-US" altLang="en-US" dirty="0">
                <a:latin typeface="Times New Roman" charset="0"/>
                <a:ea typeface="MS PGothic" charset="-128"/>
              </a:rPr>
              <a:t>	6. Increased blood glucose levels</a:t>
            </a:r>
          </a:p>
          <a:p>
            <a:r>
              <a:rPr lang="en-US" altLang="en-US" dirty="0">
                <a:latin typeface="Times New Roman" charset="0"/>
                <a:ea typeface="MS PGothic" charset="-128"/>
              </a:rPr>
              <a:t>	7. Perspiration</a:t>
            </a:r>
          </a:p>
          <a:p>
            <a:r>
              <a:rPr lang="en-US" altLang="en-US" dirty="0">
                <a:latin typeface="Times New Roman" charset="0"/>
                <a:ea typeface="MS PGothic" charset="-128"/>
              </a:rPr>
              <a:t>	8. Decreased blood flow to the gastrointestinal tract</a:t>
            </a:r>
          </a:p>
        </p:txBody>
      </p:sp>
    </p:spTree>
    <p:extLst>
      <p:ext uri="{BB962C8B-B14F-4D97-AF65-F5344CB8AC3E}">
        <p14:creationId xmlns:p14="http://schemas.microsoft.com/office/powerpoint/2010/main" val="8529826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Situations that are stressful for EMS providers include the following:</a:t>
            </a:r>
          </a:p>
          <a:p>
            <a:r>
              <a:rPr lang="en-US" altLang="en-US" dirty="0">
                <a:latin typeface="Times New Roman" charset="0"/>
                <a:ea typeface="MS PGothic" charset="-128"/>
              </a:rPr>
              <a:t>	1. Dangerous situations</a:t>
            </a:r>
          </a:p>
          <a:p>
            <a:r>
              <a:rPr lang="en-US" altLang="en-US" dirty="0">
                <a:latin typeface="Times New Roman" charset="0"/>
                <a:ea typeface="MS PGothic" charset="-128"/>
              </a:rPr>
              <a:t>	2. Physical and psychological demands</a:t>
            </a:r>
          </a:p>
          <a:p>
            <a:r>
              <a:rPr lang="en-US" altLang="en-US" dirty="0">
                <a:latin typeface="Times New Roman" charset="0"/>
                <a:ea typeface="MS PGothic" charset="-128"/>
              </a:rPr>
              <a:t>	3. Critically ill or injured patients</a:t>
            </a:r>
          </a:p>
          <a:p>
            <a:r>
              <a:rPr lang="en-US" altLang="en-US" dirty="0">
                <a:latin typeface="Times New Roman" charset="0"/>
                <a:ea typeface="MS PGothic" charset="-128"/>
              </a:rPr>
              <a:t>	4. Dead and dying patients</a:t>
            </a:r>
          </a:p>
          <a:p>
            <a:r>
              <a:rPr lang="en-US" altLang="en-US" dirty="0">
                <a:latin typeface="Times New Roman" charset="0"/>
                <a:ea typeface="MS PGothic" charset="-128"/>
              </a:rPr>
              <a:t>	5. Overpowering sights, smells, and sounds</a:t>
            </a:r>
          </a:p>
        </p:txBody>
      </p:sp>
    </p:spTree>
    <p:extLst>
      <p:ext uri="{BB962C8B-B14F-4D97-AF65-F5344CB8AC3E}">
        <p14:creationId xmlns:p14="http://schemas.microsoft.com/office/powerpoint/2010/main" val="1625769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Multiple-patient situations</a:t>
            </a:r>
          </a:p>
          <a:p>
            <a:r>
              <a:rPr lang="en-US" altLang="en-US" dirty="0">
                <a:latin typeface="Times New Roman" charset="0"/>
                <a:ea typeface="MS PGothic" charset="-128"/>
              </a:rPr>
              <a:t>7. Angry or upset patients, family, or bystanders</a:t>
            </a:r>
          </a:p>
          <a:p>
            <a:r>
              <a:rPr lang="en-US" altLang="en-US" dirty="0">
                <a:latin typeface="Times New Roman" charset="0"/>
                <a:ea typeface="MS PGothic" charset="-128"/>
              </a:rPr>
              <a:t>8. Unpredictability and demands of EMS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866923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Stress reactions</a:t>
            </a:r>
          </a:p>
          <a:p>
            <a:r>
              <a:rPr lang="en-US" altLang="en-US" dirty="0">
                <a:latin typeface="Times New Roman" charset="0"/>
                <a:ea typeface="MS PGothic" charset="-128"/>
              </a:rPr>
              <a:t>	1. Acute stress reactions</a:t>
            </a:r>
          </a:p>
          <a:p>
            <a:r>
              <a:rPr lang="en-US" altLang="en-US" dirty="0">
                <a:latin typeface="Times New Roman" charset="0"/>
                <a:ea typeface="MS PGothic" charset="-128"/>
              </a:rPr>
              <a:t>		a. Occur during a stressful situation</a:t>
            </a:r>
          </a:p>
          <a:p>
            <a:r>
              <a:rPr lang="en-US" altLang="en-US" dirty="0">
                <a:latin typeface="Times New Roman" charset="0"/>
                <a:ea typeface="MS PGothic" charset="-128"/>
              </a:rPr>
              <a:t>	2. Delayed stress reactions</a:t>
            </a:r>
          </a:p>
          <a:p>
            <a:r>
              <a:rPr lang="en-US" altLang="en-US" dirty="0">
                <a:latin typeface="Times New Roman" charset="0"/>
                <a:ea typeface="MS PGothic" charset="-128"/>
              </a:rPr>
              <a:t>		a. Manifest after stressful event</a:t>
            </a:r>
          </a:p>
          <a:p>
            <a:r>
              <a:rPr lang="en-US" altLang="en-US" dirty="0">
                <a:latin typeface="Times New Roman" charset="0"/>
                <a:ea typeface="MS PGothic" charset="-128"/>
              </a:rPr>
              <a:t>	3. Cumulative stress reactions</a:t>
            </a:r>
          </a:p>
          <a:p>
            <a:r>
              <a:rPr lang="en-US" altLang="en-US" dirty="0">
                <a:latin typeface="Times New Roman" charset="0"/>
                <a:ea typeface="MS PGothic" charset="-128"/>
              </a:rPr>
              <a:t>		a. Prolonged or excessive stress</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504084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300" dirty="0">
                <a:latin typeface="Times New Roman" pitchFamily="18" charset="0"/>
                <a:ea typeface="MS PGothic" pitchFamily="34" charset="-128"/>
              </a:rPr>
              <a:t>b. Physical symptoms</a:t>
            </a:r>
          </a:p>
          <a:p>
            <a:pPr lvl="1"/>
            <a:r>
              <a:rPr lang="en-US" sz="1300" dirty="0">
                <a:latin typeface="Times New Roman" pitchFamily="18" charset="0"/>
                <a:ea typeface="MS PGothic" pitchFamily="34" charset="-128"/>
              </a:rPr>
              <a:t> </a:t>
            </a:r>
            <a:r>
              <a:rPr lang="en-US" sz="1300" dirty="0" err="1">
                <a:latin typeface="Times New Roman" pitchFamily="18" charset="0"/>
                <a:ea typeface="MS PGothic" pitchFamily="34" charset="-128"/>
              </a:rPr>
              <a:t>i.</a:t>
            </a:r>
            <a:r>
              <a:rPr lang="en-US" sz="1300" dirty="0">
                <a:latin typeface="Times New Roman" pitchFamily="18" charset="0"/>
                <a:ea typeface="MS PGothic" pitchFamily="34" charset="-128"/>
              </a:rPr>
              <a:t> Fatigue</a:t>
            </a:r>
          </a:p>
          <a:p>
            <a:pPr lvl="1"/>
            <a:r>
              <a:rPr lang="en-US" sz="1300" dirty="0">
                <a:latin typeface="Times New Roman" pitchFamily="18" charset="0"/>
                <a:ea typeface="MS PGothic" pitchFamily="34" charset="-128"/>
              </a:rPr>
              <a:t> </a:t>
            </a:r>
            <a:r>
              <a:rPr lang="en-US" sz="1300" dirty="0" err="1">
                <a:latin typeface="Times New Roman" pitchFamily="18" charset="0"/>
                <a:ea typeface="MS PGothic" pitchFamily="34" charset="-128"/>
              </a:rPr>
              <a:t>ii.</a:t>
            </a:r>
            <a:r>
              <a:rPr lang="en-US" sz="1300" dirty="0">
                <a:latin typeface="Times New Roman" pitchFamily="18" charset="0"/>
                <a:ea typeface="MS PGothic" pitchFamily="34" charset="-128"/>
              </a:rPr>
              <a:t> Changes in appetite</a:t>
            </a:r>
          </a:p>
          <a:p>
            <a:pPr lvl="1"/>
            <a:r>
              <a:rPr lang="en-US" sz="1300" dirty="0">
                <a:latin typeface="Times New Roman" pitchFamily="18" charset="0"/>
                <a:ea typeface="MS PGothic" pitchFamily="34" charset="-128"/>
              </a:rPr>
              <a:t> iii. Gastrointestinal problems</a:t>
            </a:r>
          </a:p>
          <a:p>
            <a:pPr lvl="1"/>
            <a:r>
              <a:rPr lang="en-US" sz="1300" dirty="0">
                <a:latin typeface="Times New Roman" pitchFamily="18" charset="0"/>
                <a:ea typeface="MS PGothic" pitchFamily="34" charset="-128"/>
              </a:rPr>
              <a:t> iv. Headaches</a:t>
            </a:r>
          </a:p>
          <a:p>
            <a:pPr lvl="1"/>
            <a:r>
              <a:rPr lang="en-US" sz="1300" dirty="0">
                <a:latin typeface="Times New Roman" pitchFamily="18" charset="0"/>
                <a:ea typeface="MS PGothic" pitchFamily="34" charset="-128"/>
              </a:rPr>
              <a:t> v. Insomnia or hypersomnia</a:t>
            </a:r>
          </a:p>
          <a:p>
            <a:pPr lvl="1"/>
            <a:r>
              <a:rPr lang="en-US" sz="1300" dirty="0">
                <a:latin typeface="Times New Roman" pitchFamily="18" charset="0"/>
                <a:ea typeface="MS PGothic" pitchFamily="34" charset="-128"/>
              </a:rPr>
              <a:t> vi. Irritability</a:t>
            </a:r>
          </a:p>
          <a:p>
            <a:pPr lvl="1"/>
            <a:r>
              <a:rPr lang="en-US" sz="1300" dirty="0">
                <a:latin typeface="Times New Roman" pitchFamily="18" charset="0"/>
                <a:ea typeface="MS PGothic" pitchFamily="34" charset="-128"/>
              </a:rPr>
              <a:t> vii. Inability to concentrate</a:t>
            </a:r>
          </a:p>
          <a:p>
            <a:pPr lvl="1"/>
            <a:r>
              <a:rPr lang="en-US" sz="1300" dirty="0">
                <a:latin typeface="Times New Roman" pitchFamily="18" charset="0"/>
                <a:ea typeface="MS PGothic" pitchFamily="34" charset="-128"/>
              </a:rPr>
              <a:t> viii. Hyperactivity or underactivity</a:t>
            </a:r>
          </a:p>
          <a:p>
            <a:pPr lvl="1"/>
            <a:r>
              <a:rPr lang="en-US" altLang="en-US" dirty="0">
                <a:latin typeface="Times New Roman" charset="0"/>
                <a:ea typeface="MS PGothic" charset="-128"/>
              </a:rPr>
              <a:t>		</a:t>
            </a:r>
          </a:p>
        </p:txBody>
      </p:sp>
    </p:spTree>
    <p:extLst>
      <p:ext uri="{BB962C8B-B14F-4D97-AF65-F5344CB8AC3E}">
        <p14:creationId xmlns:p14="http://schemas.microsoft.com/office/powerpoint/2010/main" val="3494640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300" dirty="0">
                <a:latin typeface="Times New Roman" pitchFamily="18" charset="0"/>
                <a:ea typeface="MS PGothic" pitchFamily="34" charset="-128"/>
              </a:rPr>
              <a:t>c. Psychological symptoms</a:t>
            </a:r>
          </a:p>
          <a:p>
            <a:pPr lvl="1"/>
            <a:r>
              <a:rPr lang="en-US" sz="1300" dirty="0">
                <a:latin typeface="Times New Roman" pitchFamily="18" charset="0"/>
                <a:ea typeface="MS PGothic" pitchFamily="34" charset="-128"/>
              </a:rPr>
              <a:t> </a:t>
            </a:r>
            <a:r>
              <a:rPr lang="en-US" sz="1300" dirty="0" err="1">
                <a:latin typeface="Times New Roman" pitchFamily="18" charset="0"/>
                <a:ea typeface="MS PGothic" pitchFamily="34" charset="-128"/>
              </a:rPr>
              <a:t>i.</a:t>
            </a:r>
            <a:r>
              <a:rPr lang="en-US" sz="1300" dirty="0">
                <a:latin typeface="Times New Roman" pitchFamily="18" charset="0"/>
                <a:ea typeface="MS PGothic" pitchFamily="34" charset="-128"/>
              </a:rPr>
              <a:t> Fear</a:t>
            </a:r>
          </a:p>
          <a:p>
            <a:pPr lvl="1"/>
            <a:r>
              <a:rPr lang="en-US" sz="1300" dirty="0">
                <a:latin typeface="Times New Roman" pitchFamily="18" charset="0"/>
                <a:ea typeface="MS PGothic" pitchFamily="34" charset="-128"/>
              </a:rPr>
              <a:t> </a:t>
            </a:r>
            <a:r>
              <a:rPr lang="en-US" sz="1300" dirty="0" err="1">
                <a:latin typeface="Times New Roman" pitchFamily="18" charset="0"/>
                <a:ea typeface="MS PGothic" pitchFamily="34" charset="-128"/>
              </a:rPr>
              <a:t>ii.</a:t>
            </a:r>
            <a:r>
              <a:rPr lang="en-US" sz="1300" dirty="0">
                <a:latin typeface="Times New Roman" pitchFamily="18" charset="0"/>
                <a:ea typeface="MS PGothic" pitchFamily="34" charset="-128"/>
              </a:rPr>
              <a:t> Dull or nonresponsive behavior</a:t>
            </a:r>
          </a:p>
          <a:p>
            <a:pPr lvl="1"/>
            <a:r>
              <a:rPr lang="en-US" sz="1300" dirty="0">
                <a:latin typeface="Times New Roman" pitchFamily="18" charset="0"/>
                <a:ea typeface="MS PGothic" pitchFamily="34" charset="-128"/>
              </a:rPr>
              <a:t> iii. Depression</a:t>
            </a:r>
          </a:p>
          <a:p>
            <a:pPr lvl="1"/>
            <a:r>
              <a:rPr lang="en-US" sz="1300" dirty="0">
                <a:latin typeface="Times New Roman" pitchFamily="18" charset="0"/>
                <a:ea typeface="MS PGothic" pitchFamily="34" charset="-128"/>
              </a:rPr>
              <a:t> iv. Guilt</a:t>
            </a:r>
          </a:p>
          <a:p>
            <a:pPr lvl="1"/>
            <a:r>
              <a:rPr lang="en-US" sz="1300" dirty="0">
                <a:latin typeface="Times New Roman" pitchFamily="18" charset="0"/>
                <a:ea typeface="MS PGothic" pitchFamily="34" charset="-128"/>
              </a:rPr>
              <a:t> v. Oversensitivity, anger, irritability and frustration</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48698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General Health, Wellness, </a:t>
            </a:r>
            <a:r>
              <a:rPr lang="en-US" altLang="en-US" b="0" dirty="0">
                <a:latin typeface="Times New Roman" charset="0"/>
                <a:ea typeface="MS PGothic" charset="-128"/>
              </a:rPr>
              <a:t>and Resilience</a:t>
            </a:r>
          </a:p>
          <a:p>
            <a:pPr marL="316531" indent="-316531">
              <a:buAutoNum type="alphaUcPeriod"/>
            </a:pPr>
            <a:r>
              <a:rPr lang="en-US" altLang="en-US" b="0" dirty="0">
                <a:solidFill>
                  <a:srgbClr val="FF0000"/>
                </a:solidFill>
                <a:latin typeface="Times New Roman" charset="0"/>
                <a:ea typeface="MS PGothic" charset="-128"/>
              </a:rPr>
              <a:t>Health is a complex interaction between physical, mental, and emotional connections.</a:t>
            </a:r>
          </a:p>
          <a:p>
            <a:r>
              <a:rPr lang="en-US" altLang="en-US" b="0" dirty="0">
                <a:solidFill>
                  <a:srgbClr val="FF0000"/>
                </a:solidFill>
                <a:latin typeface="Times New Roman" charset="0"/>
                <a:ea typeface="MS PGothic" charset="-128"/>
              </a:rPr>
              <a:t> 	1.</a:t>
            </a:r>
            <a:r>
              <a:rPr lang="en-US" altLang="en-US" sz="1300" b="0" dirty="0"/>
              <a:t> Chronic physical, mental, or emotional stresses can worsen or increase the chance for developing health conditions.</a:t>
            </a:r>
            <a:endParaRPr lang="en-US" altLang="en-US" b="0" dirty="0">
              <a:solidFill>
                <a:srgbClr val="FF0000"/>
              </a:solidFill>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charset="0"/>
                <a:ea typeface="ヒラギノ角ゴ Pro W3" charset="-128"/>
              </a:defRPr>
            </a:lvl1pPr>
            <a:lvl2pPr marL="685817" indent="-263776">
              <a:defRPr sz="2200">
                <a:solidFill>
                  <a:schemeClr val="tx1"/>
                </a:solidFill>
                <a:latin typeface="Times New Roman" charset="0"/>
                <a:ea typeface="ヒラギノ角ゴ Pro W3" charset="-128"/>
              </a:defRPr>
            </a:lvl2pPr>
            <a:lvl3pPr marL="1055103" indent="-211021">
              <a:defRPr sz="2200">
                <a:solidFill>
                  <a:schemeClr val="tx1"/>
                </a:solidFill>
                <a:latin typeface="Times New Roman" charset="0"/>
                <a:ea typeface="ヒラギノ角ゴ Pro W3" charset="-128"/>
              </a:defRPr>
            </a:lvl3pPr>
            <a:lvl4pPr marL="1477145" indent="-211021">
              <a:defRPr sz="2200">
                <a:solidFill>
                  <a:schemeClr val="tx1"/>
                </a:solidFill>
                <a:latin typeface="Times New Roman" charset="0"/>
                <a:ea typeface="ヒラギノ角ゴ Pro W3" charset="-128"/>
              </a:defRPr>
            </a:lvl4pPr>
            <a:lvl5pPr marL="1899186" indent="-211021">
              <a:defRPr sz="2200">
                <a:solidFill>
                  <a:schemeClr val="tx1"/>
                </a:solidFill>
                <a:latin typeface="Times New Roman" charset="0"/>
                <a:ea typeface="ヒラギノ角ゴ Pro W3" charset="-128"/>
              </a:defRPr>
            </a:lvl5pPr>
            <a:lvl6pPr marL="2321227" indent="-211021" eaLnBrk="0" fontAlgn="base" hangingPunct="0">
              <a:spcBef>
                <a:spcPct val="0"/>
              </a:spcBef>
              <a:spcAft>
                <a:spcPct val="0"/>
              </a:spcAft>
              <a:defRPr sz="2200">
                <a:solidFill>
                  <a:schemeClr val="tx1"/>
                </a:solidFill>
                <a:latin typeface="Times New Roman" charset="0"/>
                <a:ea typeface="ヒラギノ角ゴ Pro W3" charset="-128"/>
              </a:defRPr>
            </a:lvl6pPr>
            <a:lvl7pPr marL="2743269" indent="-211021" eaLnBrk="0" fontAlgn="base" hangingPunct="0">
              <a:spcBef>
                <a:spcPct val="0"/>
              </a:spcBef>
              <a:spcAft>
                <a:spcPct val="0"/>
              </a:spcAft>
              <a:defRPr sz="2200">
                <a:solidFill>
                  <a:schemeClr val="tx1"/>
                </a:solidFill>
                <a:latin typeface="Times New Roman" charset="0"/>
                <a:ea typeface="ヒラギノ角ゴ Pro W3" charset="-128"/>
              </a:defRPr>
            </a:lvl7pPr>
            <a:lvl8pPr marL="3165310" indent="-211021" eaLnBrk="0" fontAlgn="base" hangingPunct="0">
              <a:spcBef>
                <a:spcPct val="0"/>
              </a:spcBef>
              <a:spcAft>
                <a:spcPct val="0"/>
              </a:spcAft>
              <a:defRPr sz="2200">
                <a:solidFill>
                  <a:schemeClr val="tx1"/>
                </a:solidFill>
                <a:latin typeface="Times New Roman" charset="0"/>
                <a:ea typeface="ヒラギノ角ゴ Pro W3" charset="-128"/>
              </a:defRPr>
            </a:lvl8pPr>
            <a:lvl9pPr marL="3587351" indent="-211021" eaLnBrk="0" fontAlgn="base" hangingPunct="0">
              <a:spcBef>
                <a:spcPct val="0"/>
              </a:spcBef>
              <a:spcAft>
                <a:spcPct val="0"/>
              </a:spcAft>
              <a:defRPr sz="2200">
                <a:solidFill>
                  <a:schemeClr val="tx1"/>
                </a:solidFill>
                <a:latin typeface="Times New Roman" charset="0"/>
                <a:ea typeface="ヒラギノ角ゴ Pro W3" charset="-128"/>
              </a:defRPr>
            </a:lvl9pPr>
          </a:lstStyle>
          <a:p>
            <a:fld id="{9F0980FE-E8D5-6B42-90E7-8772AB5063FF}" type="slidenum">
              <a:rPr lang="en-US" altLang="en-US" sz="1200"/>
              <a:pPr/>
              <a:t>8</a:t>
            </a:fld>
            <a:endParaRPr lang="en-US" altLang="en-US" sz="1200" dirty="0"/>
          </a:p>
        </p:txBody>
      </p:sp>
    </p:spTree>
    <p:extLst>
      <p:ext uri="{BB962C8B-B14F-4D97-AF65-F5344CB8AC3E}">
        <p14:creationId xmlns:p14="http://schemas.microsoft.com/office/powerpoint/2010/main" val="14090955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4. Critical incident stress is brought about by acute severe stressors</a:t>
            </a:r>
          </a:p>
          <a:p>
            <a:pPr lvl="1"/>
            <a:r>
              <a:rPr lang="en-US" sz="1100" dirty="0">
                <a:latin typeface="Times New Roman" pitchFamily="18" charset="0"/>
                <a:ea typeface="MS PGothic" pitchFamily="34" charset="-128"/>
              </a:rPr>
              <a:t> a. Mass-casualty incidents</a:t>
            </a:r>
          </a:p>
          <a:p>
            <a:pPr lvl="1"/>
            <a:r>
              <a:rPr lang="en-US" sz="1100" dirty="0">
                <a:latin typeface="Times New Roman" pitchFamily="18" charset="0"/>
                <a:ea typeface="MS PGothic" pitchFamily="34" charset="-128"/>
              </a:rPr>
              <a:t> b. Serious injury or traumatic death of a child</a:t>
            </a:r>
          </a:p>
          <a:p>
            <a:pPr lvl="1"/>
            <a:r>
              <a:rPr lang="en-US" sz="1100" dirty="0">
                <a:latin typeface="Times New Roman" pitchFamily="18" charset="0"/>
                <a:ea typeface="MS PGothic" pitchFamily="34" charset="-128"/>
              </a:rPr>
              <a:t> c. Crashes with injuries caused by an emergency provider while traveling to or from a call.</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Death or serious injury of a coworker in the line of duty.</a:t>
            </a:r>
          </a:p>
          <a:p>
            <a:pPr lvl="1"/>
            <a:endParaRPr lang="en-US" altLang="en-US" dirty="0">
              <a:latin typeface="Times New Roman" charset="0"/>
              <a:ea typeface="MS PGothic" charset="-128"/>
            </a:endParaRPr>
          </a:p>
        </p:txBody>
      </p:sp>
    </p:spTree>
    <p:extLst>
      <p:ext uri="{BB962C8B-B14F-4D97-AF65-F5344CB8AC3E}">
        <p14:creationId xmlns:p14="http://schemas.microsoft.com/office/powerpoint/2010/main" val="1976748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1. May develop after a person has experienced a psychologically distressing event.</a:t>
            </a:r>
          </a:p>
          <a:p>
            <a:r>
              <a:rPr lang="en-US" sz="1100" dirty="0">
                <a:latin typeface="Times New Roman" pitchFamily="18" charset="0"/>
                <a:ea typeface="MS PGothic" pitchFamily="34" charset="-128"/>
              </a:rPr>
              <a:t> 2. Characterized by reexperiencing the event and overresponding to stimuli that recall the event.</a:t>
            </a:r>
            <a:r>
              <a:rPr lang="en-US" altLang="en-US" dirty="0">
                <a:latin typeface="Times New Roman" charset="0"/>
                <a:ea typeface="MS PGothic" charset="-128"/>
              </a:rPr>
              <a:t>	</a:t>
            </a:r>
          </a:p>
        </p:txBody>
      </p:sp>
    </p:spTree>
    <p:extLst>
      <p:ext uri="{BB962C8B-B14F-4D97-AF65-F5344CB8AC3E}">
        <p14:creationId xmlns:p14="http://schemas.microsoft.com/office/powerpoint/2010/main" val="330414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3. CISM is used to help providers relieve stress. </a:t>
            </a:r>
          </a:p>
          <a:p>
            <a:pPr marL="685800" lvl="1" indent="-228600">
              <a:buAutoNum type="alphaLcPeriod"/>
            </a:pPr>
            <a:r>
              <a:rPr lang="en-US" sz="1100" dirty="0">
                <a:latin typeface="Times New Roman" pitchFamily="18" charset="0"/>
                <a:ea typeface="MS PGothic" pitchFamily="34" charset="-128"/>
              </a:rPr>
              <a:t>CISM can occur formally or at an ongoing scene. </a:t>
            </a:r>
          </a:p>
          <a:p>
            <a:pPr marL="685800" lvl="1" indent="-228600">
              <a:buAutoNum type="alphaLcPeriod"/>
            </a:pPr>
            <a:r>
              <a:rPr lang="en-US" sz="1100" dirty="0">
                <a:latin typeface="Times New Roman" pitchFamily="18" charset="0"/>
                <a:ea typeface="MS PGothic" pitchFamily="34" charset="-128"/>
              </a:rPr>
              <a:t>Trained CISM professionals facilitate. </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Defusing sessions are held during or immediately after the event.</a:t>
            </a:r>
          </a:p>
          <a:p>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ii.</a:t>
            </a:r>
            <a:r>
              <a:rPr lang="en-US" sz="1100" dirty="0">
                <a:latin typeface="Times New Roman" pitchFamily="18" charset="0"/>
                <a:ea typeface="MS PGothic" pitchFamily="34" charset="-128"/>
              </a:rPr>
              <a:t> Debriefing sessions are held 24–72 hours after the incident.</a:t>
            </a:r>
          </a:p>
          <a:p>
            <a:r>
              <a:rPr lang="en-US" sz="1100" dirty="0">
                <a:latin typeface="Times New Roman" pitchFamily="18" charset="0"/>
                <a:ea typeface="MS PGothic" pitchFamily="34" charset="-128"/>
              </a:rPr>
              <a:t>	 iii. An important rule is to not turn the debriefing session into an operational critique.</a:t>
            </a:r>
          </a:p>
          <a:p>
            <a:pPr lvl="1"/>
            <a:r>
              <a:rPr lang="en-US" sz="1100" dirty="0">
                <a:latin typeface="Times New Roman" pitchFamily="18" charset="0"/>
                <a:ea typeface="MS PGothic" pitchFamily="34" charset="-128"/>
              </a:rPr>
              <a:t>c. If CISM is not an option, private counseling by a mental health professional may be preferable.</a:t>
            </a:r>
            <a:r>
              <a:rPr lang="en-US" altLang="en-US" dirty="0">
                <a:latin typeface="Times New Roman" charset="0"/>
                <a:ea typeface="MS PGothic" charset="-128"/>
              </a:rPr>
              <a:t>	</a:t>
            </a:r>
          </a:p>
        </p:txBody>
      </p:sp>
    </p:spTree>
    <p:extLst>
      <p:ext uri="{BB962C8B-B14F-4D97-AF65-F5344CB8AC3E}">
        <p14:creationId xmlns:p14="http://schemas.microsoft.com/office/powerpoint/2010/main" val="11823376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H. Burnout</a:t>
            </a:r>
          </a:p>
          <a:p>
            <a:r>
              <a:rPr lang="en-US" sz="1100" dirty="0">
                <a:latin typeface="Times New Roman" pitchFamily="18" charset="0"/>
                <a:ea typeface="MS PGothic" pitchFamily="34" charset="-128"/>
              </a:rPr>
              <a:t> 	 1. Describes a combination of exhaustion, cynicism, and reduced performance resulting from long-term job stress.</a:t>
            </a:r>
          </a:p>
          <a:p>
            <a:r>
              <a:rPr lang="en-US" sz="1100" dirty="0">
                <a:latin typeface="Times New Roman" pitchFamily="18" charset="0"/>
                <a:ea typeface="MS PGothic" pitchFamily="34" charset="-128"/>
              </a:rPr>
              <a:t>	 2. Affects the well-being of the EMT along with that of his or her colleagues and patients.</a:t>
            </a:r>
          </a:p>
          <a:p>
            <a:r>
              <a:rPr lang="en-US" sz="1100" dirty="0">
                <a:latin typeface="Times New Roman" pitchFamily="18" charset="0"/>
                <a:ea typeface="MS PGothic" pitchFamily="34" charset="-128"/>
              </a:rPr>
              <a:t> 	 3. Can result in increased major medical errors, increased rates of health care-associated infection, and increased patient mortality.</a:t>
            </a:r>
          </a:p>
          <a:p>
            <a:r>
              <a:rPr lang="en-US" sz="1100" dirty="0">
                <a:latin typeface="Times New Roman" pitchFamily="18" charset="0"/>
                <a:ea typeface="MS PGothic" pitchFamily="34" charset="-128"/>
              </a:rPr>
              <a:t>	 4. Also contributes to decreases in work morale, overall work effort, effective teamwork, patient satisfaction, and an increase in job turnover.</a:t>
            </a:r>
          </a:p>
          <a:p>
            <a:pPr lvl="0"/>
            <a:r>
              <a:rPr lang="en-US" altLang="en-US" dirty="0">
                <a:latin typeface="Times New Roman" charset="0"/>
                <a:ea typeface="MS PGothic" charset="-128"/>
              </a:rPr>
              <a:t>	</a:t>
            </a:r>
          </a:p>
        </p:txBody>
      </p:sp>
    </p:spTree>
    <p:extLst>
      <p:ext uri="{BB962C8B-B14F-4D97-AF65-F5344CB8AC3E}">
        <p14:creationId xmlns:p14="http://schemas.microsoft.com/office/powerpoint/2010/main" val="636259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I. Compassion fatigue</a:t>
            </a:r>
          </a:p>
          <a:p>
            <a:r>
              <a:rPr lang="en-US" sz="1100" dirty="0">
                <a:latin typeface="Times New Roman" pitchFamily="18" charset="0"/>
                <a:ea typeface="MS PGothic" pitchFamily="34" charset="-128"/>
              </a:rPr>
              <a:t> 	1. Common among health care providers</a:t>
            </a:r>
          </a:p>
          <a:p>
            <a:r>
              <a:rPr lang="en-US" sz="1100" dirty="0">
                <a:latin typeface="Times New Roman" pitchFamily="18" charset="0"/>
                <a:ea typeface="MS PGothic" pitchFamily="34" charset="-128"/>
              </a:rPr>
              <a:t> 	2. Also known as secondary stress disorder</a:t>
            </a:r>
          </a:p>
          <a:p>
            <a:r>
              <a:rPr lang="en-US" sz="1100" dirty="0">
                <a:latin typeface="Times New Roman" pitchFamily="18" charset="0"/>
                <a:ea typeface="MS PGothic" pitchFamily="34" charset="-128"/>
              </a:rPr>
              <a:t> 	3. Characterized by gradual lessening of compassion over time</a:t>
            </a:r>
          </a:p>
          <a:p>
            <a:r>
              <a:rPr lang="en-US" sz="1100" dirty="0">
                <a:latin typeface="Times New Roman" pitchFamily="18" charset="0"/>
                <a:ea typeface="MS PGothic" pitchFamily="34" charset="-128"/>
              </a:rPr>
              <a:t> 	4. Symptoms:</a:t>
            </a:r>
          </a:p>
          <a:p>
            <a:pPr lvl="1"/>
            <a:r>
              <a:rPr lang="en-US" sz="1100" dirty="0">
                <a:latin typeface="Times New Roman" pitchFamily="18" charset="0"/>
                <a:ea typeface="MS PGothic" pitchFamily="34" charset="-128"/>
              </a:rPr>
              <a:t> 		a. High absenteeism</a:t>
            </a:r>
          </a:p>
          <a:p>
            <a:pPr lvl="1"/>
            <a:r>
              <a:rPr lang="en-US" sz="1100" dirty="0">
                <a:latin typeface="Times New Roman" pitchFamily="18" charset="0"/>
                <a:ea typeface="MS PGothic" pitchFamily="34" charset="-128"/>
              </a:rPr>
              <a:t> 		b. Difficult relationship with colleagues and coworkers</a:t>
            </a:r>
          </a:p>
          <a:p>
            <a:pPr lvl="1"/>
            <a:r>
              <a:rPr lang="en-US" sz="1100" dirty="0">
                <a:latin typeface="Times New Roman" pitchFamily="18" charset="0"/>
                <a:ea typeface="MS PGothic" pitchFamily="34" charset="-128"/>
              </a:rPr>
              <a:t> 		c. Inability to work in teams</a:t>
            </a:r>
          </a:p>
          <a:p>
            <a:pPr lvl="1"/>
            <a:r>
              <a:rPr lang="en-US" sz="1100" dirty="0">
                <a:latin typeface="Times New Roman" pitchFamily="18" charset="0"/>
                <a:ea typeface="MS PGothic" pitchFamily="34" charset="-128"/>
              </a:rPr>
              <a:t>		d. Aggressive behavior towards patients</a:t>
            </a:r>
          </a:p>
          <a:p>
            <a:pPr lvl="1"/>
            <a:r>
              <a:rPr lang="en-US" sz="1100" dirty="0">
                <a:latin typeface="Times New Roman" pitchFamily="18" charset="0"/>
                <a:ea typeface="MS PGothic" pitchFamily="34" charset="-128"/>
              </a:rPr>
              <a:t>		e. Strong negative attitudes toward work</a:t>
            </a:r>
          </a:p>
          <a:p>
            <a:pPr lvl="1"/>
            <a:r>
              <a:rPr lang="en-US" sz="1100" dirty="0">
                <a:latin typeface="Times New Roman" pitchFamily="18" charset="0"/>
                <a:ea typeface="MS PGothic" pitchFamily="34" charset="-128"/>
              </a:rPr>
              <a:t> 		f. Lack of empathy for patients</a:t>
            </a:r>
          </a:p>
          <a:p>
            <a:pPr lvl="1"/>
            <a:r>
              <a:rPr lang="en-US" sz="1100" dirty="0">
                <a:latin typeface="Times New Roman" pitchFamily="18" charset="0"/>
                <a:ea typeface="MS PGothic" pitchFamily="34" charset="-128"/>
              </a:rPr>
              <a:t> 		g. Judgmental attitude toward patients</a:t>
            </a:r>
          </a:p>
          <a:p>
            <a:pPr lvl="1"/>
            <a:r>
              <a:rPr lang="en-US" sz="1100" dirty="0">
                <a:latin typeface="Times New Roman" pitchFamily="18" charset="0"/>
                <a:ea typeface="MS PGothic" pitchFamily="34" charset="-128"/>
              </a:rPr>
              <a:t> 		h. Preoccupation with nonwork issues while on duty</a:t>
            </a:r>
          </a:p>
          <a:p>
            <a:pPr lvl="1"/>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Other symptoms of increased stress</a:t>
            </a:r>
          </a:p>
          <a:p>
            <a:pPr lvl="0"/>
            <a:r>
              <a:rPr lang="en-US" altLang="en-US" dirty="0">
                <a:latin typeface="Times New Roman" charset="0"/>
                <a:ea typeface="MS PGothic" charset="-128"/>
              </a:rPr>
              <a:t>	</a:t>
            </a:r>
          </a:p>
        </p:txBody>
      </p:sp>
    </p:spTree>
    <p:extLst>
      <p:ext uri="{BB962C8B-B14F-4D97-AF65-F5344CB8AC3E}">
        <p14:creationId xmlns:p14="http://schemas.microsoft.com/office/powerpoint/2010/main" val="1759278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J. Responder risk for suicide</a:t>
            </a:r>
          </a:p>
          <a:p>
            <a:r>
              <a:rPr lang="en-US" sz="1100" dirty="0">
                <a:latin typeface="Times New Roman" pitchFamily="18" charset="0"/>
                <a:ea typeface="MS PGothic" pitchFamily="34" charset="-128"/>
              </a:rPr>
              <a:t> 	1. The suicide rate among emergency responders is higher than the rest of the population.</a:t>
            </a:r>
          </a:p>
          <a:p>
            <a:r>
              <a:rPr lang="en-US" sz="1100" dirty="0">
                <a:latin typeface="Times New Roman" pitchFamily="18" charset="0"/>
                <a:ea typeface="MS PGothic" pitchFamily="34" charset="-128"/>
              </a:rPr>
              <a:t> 	2. Job stress is widely considered to be the largest contributing factor to suicide.</a:t>
            </a:r>
          </a:p>
          <a:p>
            <a:r>
              <a:rPr lang="en-US" sz="1100" dirty="0">
                <a:latin typeface="Times New Roman" pitchFamily="18" charset="0"/>
                <a:ea typeface="MS PGothic" pitchFamily="34" charset="-128"/>
              </a:rPr>
              <a:t> 	3. Several organizations and mental health services are available to provide emotional support.</a:t>
            </a:r>
          </a:p>
          <a:p>
            <a:pPr lvl="0"/>
            <a:r>
              <a:rPr lang="en-US" altLang="en-US" dirty="0">
                <a:latin typeface="Times New Roman" charset="0"/>
                <a:ea typeface="MS PGothic" charset="-128"/>
              </a:rPr>
              <a:t>	 </a:t>
            </a:r>
          </a:p>
        </p:txBody>
      </p:sp>
    </p:spTree>
    <p:extLst>
      <p:ext uri="{BB962C8B-B14F-4D97-AF65-F5344CB8AC3E}">
        <p14:creationId xmlns:p14="http://schemas.microsoft.com/office/powerpoint/2010/main" val="1345332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 K. Emotional aspects of emergency care</a:t>
            </a:r>
          </a:p>
          <a:p>
            <a:r>
              <a:rPr lang="en-US" sz="1100" dirty="0">
                <a:latin typeface="Times New Roman" pitchFamily="18" charset="0"/>
                <a:ea typeface="MS PGothic" pitchFamily="34" charset="-128"/>
              </a:rPr>
              <a:t> 	1. At times, even the most experienced health care provider has difficulty overcoming personal reactions and proceeding without hesitation.</a:t>
            </a:r>
          </a:p>
          <a:p>
            <a:r>
              <a:rPr lang="en-US" sz="1100" dirty="0">
                <a:latin typeface="Times New Roman" pitchFamily="18" charset="0"/>
                <a:ea typeface="MS PGothic" pitchFamily="34" charset="-128"/>
              </a:rPr>
              <a:t> 	2. The struggle to remain calm in the face of horrible circumstances contributes to the emotional stress of the job.</a:t>
            </a:r>
          </a:p>
          <a:p>
            <a:pPr lvl="0"/>
            <a:r>
              <a:rPr lang="en-US" altLang="en-US" dirty="0">
                <a:latin typeface="Times New Roman" charset="0"/>
                <a:ea typeface="MS PGothic" charset="-128"/>
              </a:rPr>
              <a:t>	 </a:t>
            </a:r>
          </a:p>
        </p:txBody>
      </p:sp>
    </p:spTree>
    <p:extLst>
      <p:ext uri="{BB962C8B-B14F-4D97-AF65-F5344CB8AC3E}">
        <p14:creationId xmlns:p14="http://schemas.microsoft.com/office/powerpoint/2010/main" val="39327743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100" dirty="0">
                <a:latin typeface="Times New Roman" pitchFamily="18" charset="0"/>
                <a:ea typeface="MS PGothic" pitchFamily="34" charset="-128"/>
              </a:rPr>
              <a:t>L. Stressful situations</a:t>
            </a:r>
          </a:p>
          <a:p>
            <a:r>
              <a:rPr lang="en-US" sz="1100" dirty="0">
                <a:latin typeface="Times New Roman" pitchFamily="18" charset="0"/>
                <a:ea typeface="MS PGothic" pitchFamily="34" charset="-128"/>
              </a:rPr>
              <a:t> 1</a:t>
            </a:r>
            <a:r>
              <a:rPr lang="en-US" sz="1100" b="1" dirty="0">
                <a:latin typeface="Times New Roman" pitchFamily="18" charset="0"/>
                <a:ea typeface="MS PGothic" pitchFamily="34" charset="-128"/>
              </a:rPr>
              <a:t>. </a:t>
            </a:r>
            <a:r>
              <a:rPr lang="en-US" sz="1100" dirty="0">
                <a:latin typeface="Times New Roman" pitchFamily="18" charset="0"/>
                <a:ea typeface="MS PGothic" pitchFamily="34" charset="-128"/>
              </a:rPr>
              <a:t>During stressful situations you must exercise extreme professional care in both your words and your actions at the scene.</a:t>
            </a:r>
          </a:p>
          <a:p>
            <a:r>
              <a:rPr lang="en-US" sz="1100" dirty="0">
                <a:latin typeface="Times New Roman" pitchFamily="18" charset="0"/>
                <a:ea typeface="MS PGothic" pitchFamily="34" charset="-128"/>
              </a:rPr>
              <a:t> 2. Factors that influence how a patient reacts to the stress of an EMS incident.</a:t>
            </a:r>
          </a:p>
          <a:p>
            <a:pPr lvl="0"/>
            <a:r>
              <a:rPr lang="en-US" sz="1100" dirty="0">
                <a:latin typeface="Times New Roman" pitchFamily="18" charset="0"/>
                <a:ea typeface="MS PGothic" pitchFamily="34" charset="-128"/>
              </a:rPr>
              <a:t>	a. Socioeconomic background</a:t>
            </a:r>
          </a:p>
          <a:p>
            <a:pPr lvl="0"/>
            <a:r>
              <a:rPr lang="en-US" sz="1100" dirty="0">
                <a:latin typeface="Times New Roman" pitchFamily="18" charset="0"/>
                <a:ea typeface="MS PGothic" pitchFamily="34" charset="-128"/>
              </a:rPr>
              <a:t>	b. Fear of medical personnel </a:t>
            </a:r>
          </a:p>
          <a:p>
            <a:pPr lvl="0"/>
            <a:r>
              <a:rPr lang="en-US" sz="1100" dirty="0">
                <a:latin typeface="Times New Roman" pitchFamily="18" charset="0"/>
                <a:ea typeface="MS PGothic" pitchFamily="34" charset="-128"/>
              </a:rPr>
              <a:t>	c. Alcohol or substance use disorders</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d.</a:t>
            </a:r>
            <a:r>
              <a:rPr lang="en-US" sz="1100" dirty="0">
                <a:latin typeface="Times New Roman" pitchFamily="18" charset="0"/>
                <a:ea typeface="MS PGothic" pitchFamily="34" charset="-128"/>
              </a:rPr>
              <a:t> History of chronic illness</a:t>
            </a:r>
          </a:p>
          <a:p>
            <a:pPr lvl="0"/>
            <a:r>
              <a:rPr lang="en-US" sz="1100" dirty="0">
                <a:latin typeface="Times New Roman" pitchFamily="18" charset="0"/>
                <a:ea typeface="MS PGothic" pitchFamily="34" charset="-128"/>
              </a:rPr>
              <a:t>	e. Mental disorders</a:t>
            </a:r>
          </a:p>
          <a:p>
            <a:pPr lvl="0"/>
            <a:r>
              <a:rPr lang="en-US" sz="1100" dirty="0">
                <a:latin typeface="Times New Roman" pitchFamily="18" charset="0"/>
                <a:ea typeface="MS PGothic" pitchFamily="34" charset="-128"/>
              </a:rPr>
              <a:t>	f. Reaction to medication</a:t>
            </a:r>
          </a:p>
          <a:p>
            <a:pPr lvl="0"/>
            <a:r>
              <a:rPr lang="en-US" sz="1100" dirty="0">
                <a:latin typeface="Times New Roman" pitchFamily="18" charset="0"/>
                <a:ea typeface="MS PGothic" pitchFamily="34" charset="-128"/>
              </a:rPr>
              <a:t>	g. Age</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h.</a:t>
            </a:r>
            <a:r>
              <a:rPr lang="en-US" sz="1100" dirty="0">
                <a:latin typeface="Times New Roman" pitchFamily="18" charset="0"/>
                <a:ea typeface="MS PGothic" pitchFamily="34" charset="-128"/>
              </a:rPr>
              <a:t> Nutritional status</a:t>
            </a:r>
          </a:p>
          <a:p>
            <a:pPr lvl="0"/>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Feelings of guilt</a:t>
            </a:r>
          </a:p>
          <a:p>
            <a:pPr lvl="0"/>
            <a:r>
              <a:rPr lang="en-US" sz="1100" dirty="0">
                <a:latin typeface="Times New Roman" pitchFamily="18" charset="0"/>
                <a:ea typeface="MS PGothic" pitchFamily="34" charset="-128"/>
              </a:rPr>
              <a:t>	j. Past experience with illness or injury</a:t>
            </a:r>
          </a:p>
          <a:p>
            <a:r>
              <a:rPr lang="en-US" sz="1100" dirty="0">
                <a:latin typeface="Times New Roman" pitchFamily="18" charset="0"/>
                <a:ea typeface="MS PGothic" pitchFamily="34" charset="-128"/>
              </a:rPr>
              <a:t> 3. Quickly and calmly assess the actions of the patient, family members, and bystanders.</a:t>
            </a:r>
          </a:p>
          <a:p>
            <a:r>
              <a:rPr lang="en-US" sz="1100" dirty="0">
                <a:latin typeface="Times New Roman" pitchFamily="18" charset="0"/>
                <a:ea typeface="MS PGothic" pitchFamily="34" charset="-128"/>
              </a:rPr>
              <a:t> 4. Use a professional tone and show courtesy, along with sincere concern and efficient action.</a:t>
            </a:r>
          </a:p>
          <a:p>
            <a:r>
              <a:rPr lang="en-US" sz="1100" dirty="0">
                <a:latin typeface="Times New Roman" pitchFamily="18" charset="0"/>
                <a:ea typeface="MS PGothic" pitchFamily="34" charset="-128"/>
              </a:rPr>
              <a:t> 5. Patients must be given the opportunity to express their fears and concerns. </a:t>
            </a:r>
          </a:p>
          <a:p>
            <a:r>
              <a:rPr lang="en-US" sz="1100" dirty="0">
                <a:latin typeface="Times New Roman" pitchFamily="18" charset="0"/>
                <a:ea typeface="MS PGothic" pitchFamily="34" charset="-128"/>
              </a:rPr>
              <a:t> 6. Religious customs or needs of the patient must be respected.</a:t>
            </a:r>
          </a:p>
          <a:p>
            <a:pPr lvl="1"/>
            <a:r>
              <a:rPr lang="en-US" sz="1100" dirty="0">
                <a:latin typeface="Times New Roman" pitchFamily="18" charset="0"/>
                <a:ea typeface="MS PGothic" pitchFamily="34" charset="-128"/>
              </a:rPr>
              <a:t> a. Some people have religious convictions that strongly oppose the use of medications, blood, and blood products. Report this information to the next level of care. </a:t>
            </a:r>
          </a:p>
          <a:p>
            <a:r>
              <a:rPr lang="en-US" sz="1100" dirty="0">
                <a:latin typeface="Times New Roman" pitchFamily="18" charset="0"/>
                <a:ea typeface="MS PGothic" pitchFamily="34" charset="-128"/>
              </a:rPr>
              <a:t> 7. In the event of a death, handle the body with respect and dignity.</a:t>
            </a:r>
          </a:p>
          <a:p>
            <a:pPr lvl="0"/>
            <a:endParaRPr lang="en-US" altLang="en-US" dirty="0">
              <a:latin typeface="Times New Roman" charset="0"/>
              <a:ea typeface="MS PGothic" charset="-128"/>
            </a:endParaRPr>
          </a:p>
        </p:txBody>
      </p:sp>
    </p:spTree>
    <p:extLst>
      <p:ext uri="{BB962C8B-B14F-4D97-AF65-F5344CB8AC3E}">
        <p14:creationId xmlns:p14="http://schemas.microsoft.com/office/powerpoint/2010/main" val="2577170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Workplace Issues</a:t>
            </a:r>
          </a:p>
          <a:p>
            <a:r>
              <a:rPr lang="en-US" altLang="en-US" dirty="0">
                <a:latin typeface="Times New Roman" charset="0"/>
                <a:ea typeface="MS PGothic" charset="-128"/>
              </a:rPr>
              <a:t> A. Cultural diversity on the job</a:t>
            </a:r>
          </a:p>
          <a:p>
            <a:r>
              <a:rPr lang="en-US" dirty="0">
                <a:latin typeface="Times New Roman" charset="0"/>
                <a:ea typeface="MS PGothic" charset="-128"/>
              </a:rPr>
              <a:t>	</a:t>
            </a:r>
            <a:r>
              <a:rPr lang="en-US" sz="1100" dirty="0">
                <a:latin typeface="Times New Roman" pitchFamily="18" charset="0"/>
                <a:ea typeface="MS PGothic" pitchFamily="34" charset="-128"/>
              </a:rPr>
              <a:t>1. You are expected to work alongside coworkers with varying backgrounds, attitudes, beliefs, and values and to accept their differences.</a:t>
            </a:r>
          </a:p>
          <a:p>
            <a:r>
              <a:rPr lang="en-US" sz="1100" dirty="0">
                <a:latin typeface="Times New Roman" pitchFamily="18" charset="0"/>
                <a:ea typeface="MS PGothic" pitchFamily="34" charset="-128"/>
              </a:rPr>
              <a:t> 	2. Culture is not restricted to different nationalities, you should also consider age, disability, sex, sexual orientation, marital status, work experience, and education.</a:t>
            </a:r>
          </a:p>
          <a:p>
            <a:r>
              <a:rPr lang="en-US" sz="1100" dirty="0">
                <a:latin typeface="Times New Roman" pitchFamily="18" charset="0"/>
                <a:ea typeface="MS PGothic" pitchFamily="34" charset="-128"/>
              </a:rPr>
              <a:t> 	3. Communicate in a way that is sensitive to everyone’s needs.</a:t>
            </a:r>
          </a:p>
          <a:p>
            <a:r>
              <a:rPr lang="en-US" sz="1100" dirty="0">
                <a:latin typeface="Times New Roman" pitchFamily="18" charset="0"/>
                <a:ea typeface="MS PGothic" pitchFamily="34" charset="-128"/>
              </a:rPr>
              <a:t>	4. Your ultimate goal should be cultural humility.</a:t>
            </a:r>
          </a:p>
          <a:p>
            <a:pPr lvl="2"/>
            <a:r>
              <a:rPr lang="en-US" sz="1100" dirty="0">
                <a:latin typeface="Times New Roman" pitchFamily="18" charset="0"/>
                <a:ea typeface="MS PGothic" pitchFamily="34" charset="-128"/>
              </a:rPr>
              <a:t> 	 a. Remain curious about others and continuously reflect on your viewpoints with an open mind.</a:t>
            </a:r>
          </a:p>
        </p:txBody>
      </p:sp>
    </p:spTree>
    <p:extLst>
      <p:ext uri="{BB962C8B-B14F-4D97-AF65-F5344CB8AC3E}">
        <p14:creationId xmlns:p14="http://schemas.microsoft.com/office/powerpoint/2010/main" val="4826774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dirty="0">
                <a:latin typeface="Times New Roman" pitchFamily="18" charset="0"/>
                <a:ea typeface="MS PGothic" pitchFamily="34" charset="-128"/>
              </a:rPr>
              <a:t> 2. Two types of sexual harassment:</a:t>
            </a:r>
          </a:p>
          <a:p>
            <a:r>
              <a:rPr lang="en-US" sz="1100" dirty="0">
                <a:latin typeface="Times New Roman" pitchFamily="18" charset="0"/>
                <a:ea typeface="MS PGothic" pitchFamily="34" charset="-128"/>
              </a:rPr>
              <a:t>	a. Quid pro quo</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The harasser requests sexual favors in exchange for something else, such as a promotion.</a:t>
            </a:r>
          </a:p>
          <a:p>
            <a:r>
              <a:rPr lang="en-US" sz="1100" dirty="0">
                <a:latin typeface="Times New Roman" pitchFamily="18" charset="0"/>
                <a:ea typeface="MS PGothic" pitchFamily="34" charset="-128"/>
              </a:rPr>
              <a:t>	b. Hostile work environment</a:t>
            </a:r>
          </a:p>
          <a:p>
            <a:pPr lvl="2"/>
            <a:r>
              <a:rPr lang="en-US" sz="1100" dirty="0">
                <a:latin typeface="Times New Roman" pitchFamily="18" charset="0"/>
                <a:ea typeface="MS PGothic" pitchFamily="34" charset="-128"/>
              </a:rPr>
              <a:t>	 </a:t>
            </a:r>
            <a:r>
              <a:rPr lang="en-US" sz="1100" dirty="0" err="1">
                <a:latin typeface="Times New Roman" pitchFamily="18" charset="0"/>
                <a:ea typeface="MS PGothic" pitchFamily="34" charset="-128"/>
              </a:rPr>
              <a:t>i.</a:t>
            </a:r>
            <a:r>
              <a:rPr lang="en-US" sz="1100" dirty="0">
                <a:latin typeface="Times New Roman" pitchFamily="18" charset="0"/>
                <a:ea typeface="MS PGothic" pitchFamily="34" charset="-128"/>
              </a:rPr>
              <a:t> Jokes, touching, leering, requests for a date, talking about body parts</a:t>
            </a:r>
          </a:p>
          <a:p>
            <a:r>
              <a:rPr lang="en-US" sz="1100" dirty="0">
                <a:latin typeface="Times New Roman" pitchFamily="18" charset="0"/>
                <a:ea typeface="MS PGothic" pitchFamily="34" charset="-128"/>
              </a:rPr>
              <a:t> 3. The intent of the harasser does not matter, but rather the perception of the act and the impact the behavior has on someone else.</a:t>
            </a:r>
          </a:p>
          <a:p>
            <a:r>
              <a:rPr lang="en-US" sz="1100" dirty="0">
                <a:latin typeface="Times New Roman" pitchFamily="18" charset="0"/>
                <a:ea typeface="MS PGothic" pitchFamily="34" charset="-128"/>
              </a:rPr>
              <a:t> 4. Because EMTs and other public safety professionals depend on one another for their safety, it is especially important for you to develop nonadversarial relationships with coworkers.</a:t>
            </a:r>
          </a:p>
          <a:p>
            <a:r>
              <a:rPr lang="en-US" sz="1100" dirty="0">
                <a:latin typeface="Times New Roman" pitchFamily="18" charset="0"/>
                <a:ea typeface="MS PGothic" pitchFamily="34" charset="-128"/>
              </a:rPr>
              <a:t> 5. Report harassment to your supervisor immediately.</a:t>
            </a:r>
          </a:p>
        </p:txBody>
      </p:sp>
    </p:spTree>
    <p:extLst>
      <p:ext uri="{BB962C8B-B14F-4D97-AF65-F5344CB8AC3E}">
        <p14:creationId xmlns:p14="http://schemas.microsoft.com/office/powerpoint/2010/main" val="131347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lvl="0"/>
            <a:r>
              <a:rPr lang="en-US" sz="1100" b="0" dirty="0">
                <a:latin typeface="Times New Roman" pitchFamily="18" charset="0"/>
                <a:ea typeface="MS PGothic" pitchFamily="34" charset="-128"/>
              </a:rPr>
              <a:t>B. Wellness and stress management</a:t>
            </a:r>
          </a:p>
          <a:p>
            <a:r>
              <a:rPr lang="en-US" sz="1100" b="0" dirty="0">
                <a:latin typeface="Times New Roman" pitchFamily="18" charset="0"/>
                <a:ea typeface="MS PGothic" pitchFamily="34" charset="-128"/>
              </a:rPr>
              <a:t> 	1. Not all reactions to stress are negative.</a:t>
            </a:r>
          </a:p>
          <a:p>
            <a:r>
              <a:rPr lang="en-US" sz="1100" b="0" dirty="0">
                <a:latin typeface="Times New Roman" pitchFamily="18" charset="0"/>
                <a:ea typeface="MS PGothic" pitchFamily="34" charset="-128"/>
              </a:rPr>
              <a:t>		a. Eustress creates a positive response.</a:t>
            </a:r>
          </a:p>
          <a:p>
            <a:r>
              <a:rPr lang="en-US" sz="1100" b="0" dirty="0">
                <a:latin typeface="Times New Roman" pitchFamily="18" charset="0"/>
                <a:ea typeface="MS PGothic" pitchFamily="34" charset="-128"/>
              </a:rPr>
              <a:t> 			</a:t>
            </a:r>
            <a:r>
              <a:rPr lang="en-US" sz="1100" b="0" dirty="0" err="1">
                <a:latin typeface="Times New Roman" pitchFamily="18" charset="0"/>
                <a:ea typeface="MS PGothic" pitchFamily="34" charset="-128"/>
              </a:rPr>
              <a:t>i</a:t>
            </a:r>
            <a:r>
              <a:rPr lang="en-US" sz="1100" b="0" dirty="0">
                <a:latin typeface="Times New Roman" pitchFamily="18" charset="0"/>
                <a:ea typeface="MS PGothic" pitchFamily="34" charset="-128"/>
              </a:rPr>
              <a:t>. Increased focus, increased energy in the short term, and increased job satisfaction and self-image in the long-term</a:t>
            </a:r>
          </a:p>
          <a:p>
            <a:r>
              <a:rPr lang="en-US" sz="1100" b="0" dirty="0">
                <a:latin typeface="Times New Roman" pitchFamily="18" charset="0"/>
                <a:ea typeface="MS PGothic" pitchFamily="34" charset="-128"/>
              </a:rPr>
              <a:t> 		b. Distress causes a negative stress response.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charset="0"/>
                <a:ea typeface="ヒラギノ角ゴ Pro W3" charset="-128"/>
              </a:defRPr>
            </a:lvl1pPr>
            <a:lvl2pPr marL="685817" indent="-263776">
              <a:defRPr sz="2200">
                <a:solidFill>
                  <a:schemeClr val="tx1"/>
                </a:solidFill>
                <a:latin typeface="Times New Roman" charset="0"/>
                <a:ea typeface="ヒラギノ角ゴ Pro W3" charset="-128"/>
              </a:defRPr>
            </a:lvl2pPr>
            <a:lvl3pPr marL="1055103" indent="-211021">
              <a:defRPr sz="2200">
                <a:solidFill>
                  <a:schemeClr val="tx1"/>
                </a:solidFill>
                <a:latin typeface="Times New Roman" charset="0"/>
                <a:ea typeface="ヒラギノ角ゴ Pro W3" charset="-128"/>
              </a:defRPr>
            </a:lvl3pPr>
            <a:lvl4pPr marL="1477145" indent="-211021">
              <a:defRPr sz="2200">
                <a:solidFill>
                  <a:schemeClr val="tx1"/>
                </a:solidFill>
                <a:latin typeface="Times New Roman" charset="0"/>
                <a:ea typeface="ヒラギノ角ゴ Pro W3" charset="-128"/>
              </a:defRPr>
            </a:lvl4pPr>
            <a:lvl5pPr marL="1899186" indent="-211021">
              <a:defRPr sz="2200">
                <a:solidFill>
                  <a:schemeClr val="tx1"/>
                </a:solidFill>
                <a:latin typeface="Times New Roman" charset="0"/>
                <a:ea typeface="ヒラギノ角ゴ Pro W3" charset="-128"/>
              </a:defRPr>
            </a:lvl5pPr>
            <a:lvl6pPr marL="2321227" indent="-211021" eaLnBrk="0" fontAlgn="base" hangingPunct="0">
              <a:spcBef>
                <a:spcPct val="0"/>
              </a:spcBef>
              <a:spcAft>
                <a:spcPct val="0"/>
              </a:spcAft>
              <a:defRPr sz="2200">
                <a:solidFill>
                  <a:schemeClr val="tx1"/>
                </a:solidFill>
                <a:latin typeface="Times New Roman" charset="0"/>
                <a:ea typeface="ヒラギノ角ゴ Pro W3" charset="-128"/>
              </a:defRPr>
            </a:lvl6pPr>
            <a:lvl7pPr marL="2743269" indent="-211021" eaLnBrk="0" fontAlgn="base" hangingPunct="0">
              <a:spcBef>
                <a:spcPct val="0"/>
              </a:spcBef>
              <a:spcAft>
                <a:spcPct val="0"/>
              </a:spcAft>
              <a:defRPr sz="2200">
                <a:solidFill>
                  <a:schemeClr val="tx1"/>
                </a:solidFill>
                <a:latin typeface="Times New Roman" charset="0"/>
                <a:ea typeface="ヒラギノ角ゴ Pro W3" charset="-128"/>
              </a:defRPr>
            </a:lvl7pPr>
            <a:lvl8pPr marL="3165310" indent="-211021" eaLnBrk="0" fontAlgn="base" hangingPunct="0">
              <a:spcBef>
                <a:spcPct val="0"/>
              </a:spcBef>
              <a:spcAft>
                <a:spcPct val="0"/>
              </a:spcAft>
              <a:defRPr sz="2200">
                <a:solidFill>
                  <a:schemeClr val="tx1"/>
                </a:solidFill>
                <a:latin typeface="Times New Roman" charset="0"/>
                <a:ea typeface="ヒラギノ角ゴ Pro W3" charset="-128"/>
              </a:defRPr>
            </a:lvl8pPr>
            <a:lvl9pPr marL="3587351" indent="-211021" eaLnBrk="0" fontAlgn="base" hangingPunct="0">
              <a:spcBef>
                <a:spcPct val="0"/>
              </a:spcBef>
              <a:spcAft>
                <a:spcPct val="0"/>
              </a:spcAft>
              <a:defRPr sz="2200">
                <a:solidFill>
                  <a:schemeClr val="tx1"/>
                </a:solidFill>
                <a:latin typeface="Times New Roman" charset="0"/>
                <a:ea typeface="ヒラギノ角ゴ Pro W3" charset="-128"/>
              </a:defRPr>
            </a:lvl9pPr>
          </a:lstStyle>
          <a:p>
            <a:fld id="{1C69B7E9-3F31-9B4F-B714-BF49260EBDFC}" type="slidenum">
              <a:rPr lang="en-US" altLang="en-US" sz="1200"/>
              <a:pPr/>
              <a:t>9</a:t>
            </a:fld>
            <a:endParaRPr lang="en-US" altLang="en-US" sz="1200" dirty="0"/>
          </a:p>
        </p:txBody>
      </p:sp>
    </p:spTree>
    <p:extLst>
      <p:ext uri="{BB962C8B-B14F-4D97-AF65-F5344CB8AC3E}">
        <p14:creationId xmlns:p14="http://schemas.microsoft.com/office/powerpoint/2010/main" val="2189135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Substance abuse</a:t>
            </a:r>
          </a:p>
          <a:p>
            <a:r>
              <a:rPr lang="en-US" altLang="en-US" dirty="0">
                <a:latin typeface="Times New Roman" charset="0"/>
                <a:ea typeface="MS PGothic" charset="-128"/>
              </a:rPr>
              <a:t>	1. Increases risks of accidents and tension</a:t>
            </a:r>
          </a:p>
          <a:p>
            <a:r>
              <a:rPr lang="en-US" altLang="en-US" dirty="0">
                <a:latin typeface="Times New Roman" charset="0"/>
                <a:ea typeface="MS PGothic" charset="-128"/>
              </a:rPr>
              <a:t>	2. Causes poor treatment decisions</a:t>
            </a:r>
          </a:p>
          <a:p>
            <a:r>
              <a:rPr lang="en-US" altLang="en-US" dirty="0">
                <a:latin typeface="Times New Roman" charset="0"/>
                <a:ea typeface="MS PGothic" charset="-128"/>
              </a:rPr>
              <a:t>	3. </a:t>
            </a:r>
            <a:r>
              <a:rPr lang="en-US" sz="1100" dirty="0">
                <a:latin typeface="Times New Roman" pitchFamily="18" charset="0"/>
                <a:ea typeface="MS PGothic" pitchFamily="34" charset="-128"/>
              </a:rPr>
              <a:t>Many EMS systems now require personnel to undergo periodic random tests for illegal drugs and have “for cause” testing when it is believed that individuals are under the influence of alcohol or drugs.</a:t>
            </a:r>
          </a:p>
          <a:p>
            <a:r>
              <a:rPr lang="en-US" altLang="en-US" dirty="0">
                <a:latin typeface="Times New Roman" charset="0"/>
                <a:ea typeface="MS PGothic" charset="-128"/>
              </a:rPr>
              <a:t>	4. Addicts and alcoholics develop great skills at covering for their behavior.</a:t>
            </a:r>
          </a:p>
          <a:p>
            <a:r>
              <a:rPr lang="en-US" altLang="en-US" dirty="0">
                <a:latin typeface="Times New Roman" charset="0"/>
                <a:ea typeface="MS PGothic" charset="-128"/>
              </a:rPr>
              <a:t>	5. Seek help or find a way to confront an addicted coworker.</a:t>
            </a:r>
          </a:p>
          <a:p>
            <a:r>
              <a:rPr lang="en-US" altLang="en-US" dirty="0">
                <a:latin typeface="Times New Roman" charset="0"/>
                <a:ea typeface="MS PGothic" charset="-128"/>
              </a:rPr>
              <a:t>	6. Allowing substance abuse to go on presents a tremendous hazard to the public.</a:t>
            </a:r>
          </a:p>
          <a:p>
            <a:r>
              <a:rPr lang="en-US" altLang="en-US" dirty="0">
                <a:latin typeface="Times New Roman" charset="0"/>
                <a:ea typeface="MS PGothic" charset="-128"/>
              </a:rPr>
              <a:t>	7. Employee assistance programs (EAPs) are often available.</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3086123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100" b="0" dirty="0">
                <a:latin typeface="Times New Roman" pitchFamily="18" charset="0"/>
                <a:ea typeface="MS PGothic" pitchFamily="34" charset="-128"/>
              </a:rPr>
              <a:t>D. Injury and illness prevention</a:t>
            </a:r>
          </a:p>
          <a:p>
            <a:r>
              <a:rPr lang="en-US" sz="1100" b="1" dirty="0">
                <a:latin typeface="Times New Roman" pitchFamily="18" charset="0"/>
                <a:ea typeface="MS PGothic" pitchFamily="34" charset="-128"/>
              </a:rPr>
              <a:t>	</a:t>
            </a:r>
            <a:r>
              <a:rPr lang="en-US" sz="1100" dirty="0">
                <a:latin typeface="Times New Roman" pitchFamily="18" charset="0"/>
                <a:ea typeface="MS PGothic" pitchFamily="34" charset="-128"/>
              </a:rPr>
              <a:t>1. EMS providers visit EDs for work-related injuries and exposures over 20,000 times each year.</a:t>
            </a:r>
          </a:p>
          <a:p>
            <a:r>
              <a:rPr lang="en-US" sz="1100" dirty="0">
                <a:latin typeface="Times New Roman" pitchFamily="18" charset="0"/>
                <a:ea typeface="MS PGothic" pitchFamily="34" charset="-128"/>
              </a:rPr>
              <a:t>	2. Each program should include six interrelated and interdependent elements: </a:t>
            </a:r>
          </a:p>
          <a:p>
            <a:r>
              <a:rPr lang="en-US" sz="1100" dirty="0">
                <a:latin typeface="Times New Roman" pitchFamily="18" charset="0"/>
                <a:ea typeface="MS PGothic" pitchFamily="34" charset="-128"/>
              </a:rPr>
              <a:t>		a. Management leadership</a:t>
            </a:r>
          </a:p>
          <a:p>
            <a:r>
              <a:rPr lang="en-US" sz="1100" dirty="0">
                <a:latin typeface="Times New Roman" pitchFamily="18" charset="0"/>
                <a:ea typeface="MS PGothic" pitchFamily="34" charset="-128"/>
              </a:rPr>
              <a:t>		b. Worker participation</a:t>
            </a:r>
          </a:p>
          <a:p>
            <a:r>
              <a:rPr lang="en-US" sz="1100" dirty="0">
                <a:latin typeface="Times New Roman" pitchFamily="18" charset="0"/>
                <a:ea typeface="MS PGothic" pitchFamily="34" charset="-128"/>
              </a:rPr>
              <a:t>		c. Hazard identification and assessment</a:t>
            </a:r>
          </a:p>
          <a:p>
            <a:r>
              <a:rPr lang="en-US" sz="1100" dirty="0">
                <a:latin typeface="Times New Roman" pitchFamily="18" charset="0"/>
                <a:ea typeface="MS PGothic" pitchFamily="34" charset="-128"/>
              </a:rPr>
              <a:t>		d. Hazard prevention and control</a:t>
            </a:r>
          </a:p>
          <a:p>
            <a:r>
              <a:rPr lang="en-US" sz="1100" dirty="0">
                <a:latin typeface="Times New Roman" pitchFamily="18" charset="0"/>
                <a:ea typeface="MS PGothic" pitchFamily="34" charset="-128"/>
              </a:rPr>
              <a:t>		e. Education and training</a:t>
            </a:r>
          </a:p>
          <a:p>
            <a:r>
              <a:rPr lang="en-US" sz="1100" dirty="0">
                <a:latin typeface="Times New Roman" pitchFamily="18" charset="0"/>
                <a:ea typeface="MS PGothic" pitchFamily="34" charset="-128"/>
              </a:rPr>
              <a:t>		f. Program evaluation and improvement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0857595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753744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917241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874567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79802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339094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4215059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742273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3980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defTabSz="844083" eaLnBrk="0" fontAlgn="base" hangingPunct="0">
              <a:spcBef>
                <a:spcPct val="30000"/>
              </a:spcBef>
              <a:spcAft>
                <a:spcPct val="0"/>
              </a:spcAft>
              <a:defRPr/>
            </a:pPr>
            <a:r>
              <a:rPr lang="en-US" sz="1100" b="0" dirty="0">
                <a:latin typeface="Times New Roman" pitchFamily="18" charset="0"/>
                <a:ea typeface="MS PGothic" pitchFamily="34" charset="-128"/>
              </a:rPr>
              <a:t>2. Wellness is the active pursuit of a state of good health.</a:t>
            </a:r>
          </a:p>
          <a:p>
            <a:endParaRPr lang="en-US" altLang="en-US" b="0" dirty="0">
              <a:latin typeface="Times New Roman" charset="0"/>
              <a:ea typeface="MS PGothic" charset="-128"/>
            </a:endParaRPr>
          </a:p>
          <a:p>
            <a:r>
              <a:rPr lang="en-US" altLang="en-US" b="0" dirty="0">
                <a:latin typeface="Times New Roman" charset="0"/>
                <a:ea typeface="MS PGothic" charset="-128"/>
              </a:rPr>
              <a:t>3. </a:t>
            </a:r>
            <a:r>
              <a:rPr lang="en-US" sz="1100" b="0" dirty="0">
                <a:latin typeface="Times New Roman" pitchFamily="18" charset="0"/>
                <a:ea typeface="MS PGothic" pitchFamily="34" charset="-128"/>
              </a:rPr>
              <a:t>Resilience is the capacity of an individual to cope with and recover from distress.</a:t>
            </a:r>
          </a:p>
          <a:p>
            <a:r>
              <a:rPr lang="en-US" sz="1100" b="0" dirty="0">
                <a:latin typeface="Times New Roman" pitchFamily="18" charset="0"/>
                <a:ea typeface="MS PGothic" pitchFamily="34" charset="-128"/>
              </a:rPr>
              <a:t> 	a. The following practices can help increase resilience:</a:t>
            </a:r>
          </a:p>
          <a:p>
            <a:r>
              <a:rPr lang="en-US" sz="1100" b="0" dirty="0">
                <a:latin typeface="Times New Roman" pitchFamily="18" charset="0"/>
                <a:ea typeface="MS PGothic" pitchFamily="34" charset="-128"/>
              </a:rPr>
              <a:t>		</a:t>
            </a:r>
            <a:r>
              <a:rPr lang="en-US" sz="1100" b="0" dirty="0" err="1">
                <a:latin typeface="Times New Roman" pitchFamily="18" charset="0"/>
                <a:ea typeface="MS PGothic" pitchFamily="34" charset="-128"/>
              </a:rPr>
              <a:t>i</a:t>
            </a:r>
            <a:r>
              <a:rPr lang="en-US" sz="1100" b="0" dirty="0">
                <a:latin typeface="Times New Roman" pitchFamily="18" charset="0"/>
                <a:ea typeface="MS PGothic" pitchFamily="34" charset="-128"/>
              </a:rPr>
              <a:t>. Eat a healthy and well-balanced diet.</a:t>
            </a:r>
          </a:p>
          <a:p>
            <a:r>
              <a:rPr lang="en-US" sz="1100" b="0" dirty="0">
                <a:latin typeface="Times New Roman" pitchFamily="18" charset="0"/>
                <a:ea typeface="MS PGothic" pitchFamily="34" charset="-128"/>
              </a:rPr>
              <a:t>		ii. Ensure a minimum of 7 to 9 hours of sleep per day.</a:t>
            </a:r>
          </a:p>
          <a:p>
            <a:r>
              <a:rPr lang="en-US" sz="1100" b="0" dirty="0">
                <a:latin typeface="Times New Roman" pitchFamily="18" charset="0"/>
                <a:ea typeface="MS PGothic" pitchFamily="34" charset="-128"/>
              </a:rPr>
              <a:t>		iii. Strengthen positive relationships with close family and friends.</a:t>
            </a:r>
          </a:p>
          <a:p>
            <a:r>
              <a:rPr lang="en-US" sz="1100" b="0" dirty="0">
                <a:latin typeface="Times New Roman" pitchFamily="18" charset="0"/>
                <a:ea typeface="MS PGothic" pitchFamily="34" charset="-128"/>
              </a:rPr>
              <a:t>		iv. Build relationships with peers and colleagues</a:t>
            </a:r>
          </a:p>
          <a:p>
            <a:r>
              <a:rPr lang="en-US" sz="1100" b="0" dirty="0">
                <a:latin typeface="Times New Roman" pitchFamily="18" charset="0"/>
                <a:ea typeface="MS PGothic" pitchFamily="34" charset="-128"/>
              </a:rPr>
              <a:t>		v. Incorporate daily stretching, movement, and exercise.</a:t>
            </a:r>
          </a:p>
          <a:p>
            <a:r>
              <a:rPr lang="en-US" sz="1100" b="0" dirty="0">
                <a:latin typeface="Times New Roman" pitchFamily="18" charset="0"/>
                <a:ea typeface="MS PGothic" pitchFamily="34" charset="-128"/>
              </a:rPr>
              <a:t> 		vi. Build habits of mindfulness and positivity.</a:t>
            </a:r>
          </a:p>
          <a:p>
            <a:endParaRPr lang="en-US"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charset="0"/>
                <a:ea typeface="ヒラギノ角ゴ Pro W3" charset="-128"/>
              </a:defRPr>
            </a:lvl1pPr>
            <a:lvl2pPr marL="685817" indent="-263776">
              <a:defRPr sz="2200">
                <a:solidFill>
                  <a:schemeClr val="tx1"/>
                </a:solidFill>
                <a:latin typeface="Times New Roman" charset="0"/>
                <a:ea typeface="ヒラギノ角ゴ Pro W3" charset="-128"/>
              </a:defRPr>
            </a:lvl2pPr>
            <a:lvl3pPr marL="1055103" indent="-211021">
              <a:defRPr sz="2200">
                <a:solidFill>
                  <a:schemeClr val="tx1"/>
                </a:solidFill>
                <a:latin typeface="Times New Roman" charset="0"/>
                <a:ea typeface="ヒラギノ角ゴ Pro W3" charset="-128"/>
              </a:defRPr>
            </a:lvl3pPr>
            <a:lvl4pPr marL="1477145" indent="-211021">
              <a:defRPr sz="2200">
                <a:solidFill>
                  <a:schemeClr val="tx1"/>
                </a:solidFill>
                <a:latin typeface="Times New Roman" charset="0"/>
                <a:ea typeface="ヒラギノ角ゴ Pro W3" charset="-128"/>
              </a:defRPr>
            </a:lvl4pPr>
            <a:lvl5pPr marL="1899186" indent="-211021">
              <a:defRPr sz="2200">
                <a:solidFill>
                  <a:schemeClr val="tx1"/>
                </a:solidFill>
                <a:latin typeface="Times New Roman" charset="0"/>
                <a:ea typeface="ヒラギノ角ゴ Pro W3" charset="-128"/>
              </a:defRPr>
            </a:lvl5pPr>
            <a:lvl6pPr marL="2321227" indent="-211021" eaLnBrk="0" fontAlgn="base" hangingPunct="0">
              <a:spcBef>
                <a:spcPct val="0"/>
              </a:spcBef>
              <a:spcAft>
                <a:spcPct val="0"/>
              </a:spcAft>
              <a:defRPr sz="2200">
                <a:solidFill>
                  <a:schemeClr val="tx1"/>
                </a:solidFill>
                <a:latin typeface="Times New Roman" charset="0"/>
                <a:ea typeface="ヒラギノ角ゴ Pro W3" charset="-128"/>
              </a:defRPr>
            </a:lvl6pPr>
            <a:lvl7pPr marL="2743269" indent="-211021" eaLnBrk="0" fontAlgn="base" hangingPunct="0">
              <a:spcBef>
                <a:spcPct val="0"/>
              </a:spcBef>
              <a:spcAft>
                <a:spcPct val="0"/>
              </a:spcAft>
              <a:defRPr sz="2200">
                <a:solidFill>
                  <a:schemeClr val="tx1"/>
                </a:solidFill>
                <a:latin typeface="Times New Roman" charset="0"/>
                <a:ea typeface="ヒラギノ角ゴ Pro W3" charset="-128"/>
              </a:defRPr>
            </a:lvl7pPr>
            <a:lvl8pPr marL="3165310" indent="-211021" eaLnBrk="0" fontAlgn="base" hangingPunct="0">
              <a:spcBef>
                <a:spcPct val="0"/>
              </a:spcBef>
              <a:spcAft>
                <a:spcPct val="0"/>
              </a:spcAft>
              <a:defRPr sz="2200">
                <a:solidFill>
                  <a:schemeClr val="tx1"/>
                </a:solidFill>
                <a:latin typeface="Times New Roman" charset="0"/>
                <a:ea typeface="ヒラギノ角ゴ Pro W3" charset="-128"/>
              </a:defRPr>
            </a:lvl8pPr>
            <a:lvl9pPr marL="3587351" indent="-211021" eaLnBrk="0" fontAlgn="base" hangingPunct="0">
              <a:spcBef>
                <a:spcPct val="0"/>
              </a:spcBef>
              <a:spcAft>
                <a:spcPct val="0"/>
              </a:spcAft>
              <a:defRPr sz="2200">
                <a:solidFill>
                  <a:schemeClr val="tx1"/>
                </a:solidFill>
                <a:latin typeface="Times New Roman" charset="0"/>
                <a:ea typeface="ヒラギノ角ゴ Pro W3" charset="-128"/>
              </a:defRPr>
            </a:lvl9pPr>
          </a:lstStyle>
          <a:p>
            <a:fld id="{5D37B2A7-756C-0D44-81F8-0841E2128C11}" type="slidenum">
              <a:rPr lang="en-US" altLang="en-US" sz="1200"/>
              <a:pPr/>
              <a:t>10</a:t>
            </a:fld>
            <a:endParaRPr lang="en-US" altLang="en-US" sz="1200" dirty="0"/>
          </a:p>
        </p:txBody>
      </p:sp>
    </p:spTree>
    <p:extLst>
      <p:ext uri="{BB962C8B-B14F-4D97-AF65-F5344CB8AC3E}">
        <p14:creationId xmlns:p14="http://schemas.microsoft.com/office/powerpoint/2010/main" val="6412870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593242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285424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335063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821009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559188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033016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092987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043808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6276336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935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11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350657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26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7522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18856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0408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62756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15185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848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2022 by Jones &amp; Bartlett Learning, LLC an Ascend Learning Company. www.jblearning.com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9" r:id="rId5"/>
    <p:sldLayoutId id="2147483660" r:id="rId6"/>
    <p:sldLayoutId id="2147483661" r:id="rId7"/>
    <p:sldLayoutId id="2147483663" r:id="rId8"/>
    <p:sldLayoutId id="2147483664" r:id="rId9"/>
    <p:sldLayoutId id="2147483665" r:id="rId10"/>
    <p:sldLayoutId id="2147483667" r:id="rId11"/>
    <p:sldLayoutId id="2147483668" r:id="rId12"/>
    <p:sldLayoutId id="2147483669" r:id="rId13"/>
    <p:sldLayoutId id="2147483670" r:id="rId14"/>
    <p:sldLayoutId id="2147483671" r:id="rId15"/>
    <p:sldLayoutId id="2147483672"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8" r:id="rId30"/>
    <p:sldLayoutId id="2147483689" r:id="rId31"/>
    <p:sldLayoutId id="2147483690" r:id="rId32"/>
    <p:sldLayoutId id="2147483691" r:id="rId33"/>
    <p:sldLayoutId id="2147483692" r:id="rId34"/>
    <p:sldLayoutId id="214748369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7193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dirty="0"/>
              <a:t>Workforce Safety and Wellness</a:t>
            </a:r>
          </a:p>
        </p:txBody>
      </p:sp>
      <p:pic>
        <p:nvPicPr>
          <p:cNvPr id="3" name="Picture 2" descr="Cover image for Emergency Care and Transportation of the Sick and Injured, Twelfth Edition.">
            <a:extLst>
              <a:ext uri="{FF2B5EF4-FFF2-40B4-BE49-F238E27FC236}">
                <a16:creationId xmlns:a16="http://schemas.microsoft.com/office/drawing/2014/main" id="{A12C145C-D940-D24E-9547-252CF7C24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78048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908050" y="1476375"/>
            <a:ext cx="10363200" cy="4800600"/>
          </a:xfrm>
        </p:spPr>
        <p:txBody>
          <a:bodyPr/>
          <a:lstStyle/>
          <a:p>
            <a:r>
              <a:rPr lang="en-US" altLang="en-US" dirty="0"/>
              <a:t>Wellness is the active pursuit of a state of good health.</a:t>
            </a:r>
          </a:p>
          <a:p>
            <a:r>
              <a:rPr lang="en-US" altLang="en-US" dirty="0"/>
              <a:t>Resilience is the capacity of an individual to cope with and recover from distress.</a:t>
            </a:r>
          </a:p>
          <a:p>
            <a:pPr lvl="1"/>
            <a:r>
              <a:rPr lang="en-US" altLang="en-US" dirty="0"/>
              <a:t>Eat a healthy and well-balanced diet.</a:t>
            </a:r>
          </a:p>
          <a:p>
            <a:pPr lvl="1"/>
            <a:r>
              <a:rPr lang="en-US" altLang="en-US" dirty="0"/>
              <a:t>Ensure a minimum of 7 to 9 hours of sleep.</a:t>
            </a:r>
          </a:p>
          <a:p>
            <a:pPr lvl="1"/>
            <a:r>
              <a:rPr lang="en-US" altLang="en-US" dirty="0"/>
              <a:t>Strengthen positive relationships with family and friends.</a:t>
            </a:r>
          </a:p>
        </p:txBody>
      </p:sp>
      <p:sp>
        <p:nvSpPr>
          <p:cNvPr id="5" name="Title 3"/>
          <p:cNvSpPr>
            <a:spLocks noGrp="1"/>
          </p:cNvSpPr>
          <p:nvPr>
            <p:ph type="title"/>
          </p:nvPr>
        </p:nvSpPr>
        <p:spPr/>
        <p:txBody>
          <a:bodyPr/>
          <a:lstStyle/>
          <a:p>
            <a:r>
              <a:rPr lang="en-US" altLang="en-US" dirty="0"/>
              <a:t>General Health, Wellness, and Resilience </a:t>
            </a:r>
            <a:r>
              <a:rPr lang="en-US" alt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Review</a:t>
            </a:r>
          </a:p>
        </p:txBody>
      </p:sp>
      <p:sp>
        <p:nvSpPr>
          <p:cNvPr id="100355" name="Rectangle 3"/>
          <p:cNvSpPr>
            <a:spLocks noGrp="1" noChangeArrowheads="1"/>
          </p:cNvSpPr>
          <p:nvPr>
            <p:ph idx="1"/>
          </p:nvPr>
        </p:nvSpPr>
        <p:spPr/>
        <p:txBody>
          <a:bodyPr/>
          <a:lstStyle/>
          <a:p>
            <a:pPr marL="457200" indent="-457200">
              <a:spcBef>
                <a:spcPct val="35000"/>
              </a:spcBef>
              <a:buFontTx/>
              <a:buAutoNum type="arabicPeriod" startAt="6"/>
            </a:pPr>
            <a:r>
              <a:rPr lang="en-US" altLang="en-US" sz="2400" dirty="0"/>
              <a:t>A condition characterized by reexperiencing an event and overresponding to stimuli that recall the event is called:</a:t>
            </a:r>
          </a:p>
          <a:p>
            <a:pPr marL="1028700" lvl="1" indent="-457200">
              <a:spcBef>
                <a:spcPct val="35000"/>
              </a:spcBef>
              <a:buFontTx/>
              <a:buAutoNum type="alphaUcPeriod"/>
            </a:pPr>
            <a:r>
              <a:rPr lang="en-US" altLang="en-US" sz="2200" dirty="0"/>
              <a:t>acute stress reaction.</a:t>
            </a:r>
            <a:br>
              <a:rPr lang="en-US" altLang="en-US" sz="2200" dirty="0"/>
            </a:br>
            <a:r>
              <a:rPr lang="en-US" altLang="en-US" sz="2200" b="1" dirty="0"/>
              <a:t>Rationale: </a:t>
            </a:r>
            <a:r>
              <a:rPr lang="en-US" altLang="en-US" sz="2200" dirty="0">
                <a:solidFill>
                  <a:srgbClr val="F37021"/>
                </a:solidFill>
              </a:rPr>
              <a:t>This occurs during a stressful event.</a:t>
            </a:r>
          </a:p>
          <a:p>
            <a:pPr marL="1028700" lvl="1" indent="-457200">
              <a:buFontTx/>
              <a:buAutoNum type="alphaUcPeriod"/>
            </a:pPr>
            <a:r>
              <a:rPr lang="en-US" altLang="en-US" sz="2200" dirty="0"/>
              <a:t>delayed stress reaction.</a:t>
            </a:r>
            <a:br>
              <a:rPr lang="en-US" altLang="en-US" sz="2200" dirty="0"/>
            </a:br>
            <a:r>
              <a:rPr lang="en-US" altLang="en-US" sz="2200" b="1" dirty="0"/>
              <a:t>Rationale: </a:t>
            </a:r>
            <a:r>
              <a:rPr lang="en-US" altLang="en-US" sz="2200" dirty="0">
                <a:solidFill>
                  <a:srgbClr val="F37021"/>
                </a:solidFill>
              </a:rPr>
              <a:t>This occurs after a stressful event.</a:t>
            </a:r>
          </a:p>
          <a:p>
            <a:pPr marL="1028700" lvl="1" indent="-457200">
              <a:buFontTx/>
              <a:buAutoNum type="alphaUcPeriod"/>
            </a:pPr>
            <a:r>
              <a:rPr lang="en-US" altLang="en-US" sz="2200" dirty="0"/>
              <a:t>cumulative stress reaction.</a:t>
            </a:r>
            <a:br>
              <a:rPr lang="en-US" altLang="en-US" sz="2200" dirty="0"/>
            </a:br>
            <a:r>
              <a:rPr lang="en-US" altLang="en-US" sz="2200" b="1" dirty="0"/>
              <a:t>Rationale: </a:t>
            </a:r>
            <a:r>
              <a:rPr lang="en-US" altLang="en-US" sz="2200" dirty="0">
                <a:solidFill>
                  <a:srgbClr val="F37021"/>
                </a:solidFill>
              </a:rPr>
              <a:t>This occurs when the EMT is exposed to prolonged or excessive stress.</a:t>
            </a:r>
          </a:p>
          <a:p>
            <a:pPr marL="1028700" lvl="1" indent="-457200">
              <a:buFontTx/>
              <a:buAutoNum type="alphaUcPeriod"/>
            </a:pPr>
            <a:r>
              <a:rPr lang="en-US" altLang="en-US" sz="2200" dirty="0"/>
              <a:t>posttraumatic stress disorder.</a:t>
            </a:r>
            <a:br>
              <a:rPr lang="en-US" altLang="en-US" sz="2200" dirty="0"/>
            </a:br>
            <a:r>
              <a:rPr lang="en-US" altLang="en-US" sz="2200" b="1" dirty="0"/>
              <a:t>Rationale: </a:t>
            </a:r>
            <a:r>
              <a:rPr lang="en-US" altLang="en-US" sz="2200" dirty="0">
                <a:solidFill>
                  <a:srgbClr val="F37021"/>
                </a:solidFill>
              </a:rPr>
              <a:t>Correct answer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Review</a:t>
            </a:r>
          </a:p>
        </p:txBody>
      </p:sp>
      <p:sp>
        <p:nvSpPr>
          <p:cNvPr id="101379" name="Rectangle 3"/>
          <p:cNvSpPr>
            <a:spLocks noGrp="1" noChangeArrowheads="1"/>
          </p:cNvSpPr>
          <p:nvPr>
            <p:ph idx="1"/>
          </p:nvPr>
        </p:nvSpPr>
        <p:spPr/>
        <p:txBody>
          <a:bodyPr/>
          <a:lstStyle/>
          <a:p>
            <a:pPr marL="457200" indent="-457200">
              <a:spcBef>
                <a:spcPct val="35000"/>
              </a:spcBef>
              <a:buFontTx/>
              <a:buAutoNum type="arabicPeriod" startAt="7"/>
            </a:pPr>
            <a:r>
              <a:rPr lang="en-US" altLang="en-US" dirty="0"/>
              <a:t>______ is the fuel to make the body run.</a:t>
            </a:r>
          </a:p>
          <a:p>
            <a:pPr marL="1028700" lvl="1" indent="-457200">
              <a:spcBef>
                <a:spcPct val="35000"/>
              </a:spcBef>
              <a:buFontTx/>
              <a:buAutoNum type="alphaUcPeriod"/>
            </a:pPr>
            <a:r>
              <a:rPr lang="en-US" altLang="en-US" dirty="0"/>
              <a:t>Sleep</a:t>
            </a:r>
          </a:p>
          <a:p>
            <a:pPr marL="1028700" lvl="1" indent="-457200">
              <a:spcBef>
                <a:spcPct val="35000"/>
              </a:spcBef>
              <a:buFontTx/>
              <a:buAutoNum type="alphaUcPeriod"/>
            </a:pPr>
            <a:r>
              <a:rPr lang="en-US" altLang="en-US" dirty="0"/>
              <a:t>Exercise</a:t>
            </a:r>
          </a:p>
          <a:p>
            <a:pPr marL="1028700" lvl="1" indent="-457200">
              <a:spcBef>
                <a:spcPct val="35000"/>
              </a:spcBef>
              <a:buFontTx/>
              <a:buAutoNum type="alphaUcPeriod"/>
            </a:pPr>
            <a:r>
              <a:rPr lang="en-US" altLang="en-US" dirty="0"/>
              <a:t>Food</a:t>
            </a:r>
          </a:p>
          <a:p>
            <a:pPr marL="1028700" lvl="1" indent="-457200">
              <a:spcBef>
                <a:spcPct val="35000"/>
              </a:spcBef>
              <a:buFontTx/>
              <a:buAutoNum type="alphaUcPeriod"/>
            </a:pPr>
            <a:r>
              <a:rPr lang="en-US" altLang="en-US" dirty="0"/>
              <a:t>Work/life balance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p>
        </p:txBody>
      </p:sp>
      <p:sp>
        <p:nvSpPr>
          <p:cNvPr id="10240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To perform efficiently, you must eat nutritious food. The physical exertion and stress of your job require high energy output.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Review</a:t>
            </a:r>
          </a:p>
        </p:txBody>
      </p:sp>
      <p:sp>
        <p:nvSpPr>
          <p:cNvPr id="103427" name="Rectangle 3"/>
          <p:cNvSpPr>
            <a:spLocks noGrp="1" noChangeArrowheads="1"/>
          </p:cNvSpPr>
          <p:nvPr>
            <p:ph idx="1"/>
          </p:nvPr>
        </p:nvSpPr>
        <p:spPr/>
        <p:txBody>
          <a:bodyPr/>
          <a:lstStyle/>
          <a:p>
            <a:pPr marL="457200" indent="-457200">
              <a:spcBef>
                <a:spcPct val="35000"/>
              </a:spcBef>
              <a:buFontTx/>
              <a:buAutoNum type="arabicPeriod" startAt="7"/>
            </a:pPr>
            <a:r>
              <a:rPr lang="en-US" altLang="en-US" sz="2400" dirty="0"/>
              <a:t>______ is the fuel to make the body run.</a:t>
            </a:r>
          </a:p>
          <a:p>
            <a:pPr marL="1028700" lvl="1" indent="-457200">
              <a:spcBef>
                <a:spcPct val="35000"/>
              </a:spcBef>
              <a:buFontTx/>
              <a:buAutoNum type="alphaUcPeriod"/>
            </a:pPr>
            <a:r>
              <a:rPr lang="en-US" altLang="en-US" sz="2200" dirty="0"/>
              <a:t>Sleep</a:t>
            </a:r>
            <a:br>
              <a:rPr lang="en-US" altLang="en-US" sz="2200" dirty="0"/>
            </a:br>
            <a:r>
              <a:rPr lang="en-US" altLang="en-US" sz="2200" b="1" dirty="0"/>
              <a:t>Rationale: </a:t>
            </a:r>
            <a:r>
              <a:rPr lang="en-US" altLang="en-US" sz="2200" dirty="0">
                <a:solidFill>
                  <a:srgbClr val="F37021"/>
                </a:solidFill>
              </a:rPr>
              <a:t>A consistent cycle of sleep will improve concentration and motivation.</a:t>
            </a:r>
          </a:p>
          <a:p>
            <a:pPr marL="1028700" lvl="1" indent="-457200">
              <a:buFontTx/>
              <a:buAutoNum type="alphaUcPeriod"/>
            </a:pPr>
            <a:r>
              <a:rPr lang="en-US" altLang="en-US" sz="2200" dirty="0"/>
              <a:t>Exercise</a:t>
            </a:r>
            <a:br>
              <a:rPr lang="en-US" altLang="en-US" sz="2200" dirty="0"/>
            </a:br>
            <a:r>
              <a:rPr lang="en-US" altLang="en-US" sz="2200" b="1" dirty="0"/>
              <a:t>Rationale: </a:t>
            </a:r>
            <a:r>
              <a:rPr lang="en-US" altLang="en-US" sz="2200" dirty="0">
                <a:solidFill>
                  <a:srgbClr val="F37021"/>
                </a:solidFill>
              </a:rPr>
              <a:t>A regular program of exercise will increase strength and endurance.</a:t>
            </a:r>
          </a:p>
          <a:p>
            <a:pPr marL="1028700" lvl="1" indent="-457200">
              <a:buFontTx/>
              <a:buAutoNum type="alphaUcPeriod"/>
            </a:pPr>
            <a:r>
              <a:rPr lang="en-US" altLang="en-US" sz="2200" dirty="0"/>
              <a:t>Food</a:t>
            </a:r>
            <a:br>
              <a:rPr lang="en-US" altLang="en-US" sz="2200" dirty="0"/>
            </a:br>
            <a:r>
              <a:rPr lang="en-US" altLang="en-US" sz="2200" b="1" dirty="0"/>
              <a:t>Rationale: </a:t>
            </a:r>
            <a:r>
              <a:rPr lang="en-US" altLang="en-US" sz="2200" dirty="0">
                <a:solidFill>
                  <a:srgbClr val="F37021"/>
                </a:solidFill>
              </a:rPr>
              <a:t>Correct answer</a:t>
            </a:r>
          </a:p>
          <a:p>
            <a:pPr marL="1028700" lvl="1" indent="-457200">
              <a:buFontTx/>
              <a:buAutoNum type="alphaUcPeriod"/>
            </a:pPr>
            <a:r>
              <a:rPr lang="en-US" altLang="en-US" sz="2200" dirty="0"/>
              <a:t>Work/life balance</a:t>
            </a:r>
            <a:br>
              <a:rPr lang="en-US" altLang="en-US" sz="2200" dirty="0"/>
            </a:br>
            <a:r>
              <a:rPr lang="en-US" altLang="en-US" sz="2200" b="1" dirty="0"/>
              <a:t>Rationale: </a:t>
            </a:r>
            <a:r>
              <a:rPr lang="en-US" altLang="en-US" sz="2200" dirty="0">
                <a:solidFill>
                  <a:srgbClr val="F37021"/>
                </a:solidFill>
              </a:rPr>
              <a:t>A balance will allow you to relax off the job and motivate you on the job.</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Review</a:t>
            </a:r>
          </a:p>
        </p:txBody>
      </p:sp>
      <p:sp>
        <p:nvSpPr>
          <p:cNvPr id="104451" name="Rectangle 3"/>
          <p:cNvSpPr>
            <a:spLocks noGrp="1" noChangeArrowheads="1"/>
          </p:cNvSpPr>
          <p:nvPr>
            <p:ph idx="1"/>
          </p:nvPr>
        </p:nvSpPr>
        <p:spPr/>
        <p:txBody>
          <a:bodyPr/>
          <a:lstStyle/>
          <a:p>
            <a:pPr marL="533400" indent="-533400">
              <a:spcBef>
                <a:spcPct val="35000"/>
              </a:spcBef>
              <a:buFontTx/>
              <a:buAutoNum type="arabicPeriod" startAt="8"/>
            </a:pPr>
            <a:r>
              <a:rPr lang="en-US" altLang="en-US" dirty="0"/>
              <a:t>Which stage of grieving commonly results in blame?</a:t>
            </a:r>
          </a:p>
          <a:p>
            <a:pPr marL="1028700" lvl="1" indent="-457200">
              <a:spcBef>
                <a:spcPct val="35000"/>
              </a:spcBef>
              <a:buFontTx/>
              <a:buAutoNum type="alphaUcPeriod"/>
            </a:pPr>
            <a:r>
              <a:rPr lang="en-US" altLang="en-US" dirty="0"/>
              <a:t>Denial</a:t>
            </a:r>
          </a:p>
          <a:p>
            <a:pPr marL="1028700" lvl="1" indent="-457200">
              <a:spcBef>
                <a:spcPct val="35000"/>
              </a:spcBef>
              <a:buFontTx/>
              <a:buAutoNum type="alphaUcPeriod"/>
            </a:pPr>
            <a:r>
              <a:rPr lang="en-US" altLang="en-US" dirty="0"/>
              <a:t>Anger, hostility</a:t>
            </a:r>
          </a:p>
          <a:p>
            <a:pPr marL="1028700" lvl="1" indent="-457200">
              <a:spcBef>
                <a:spcPct val="35000"/>
              </a:spcBef>
              <a:buFontTx/>
              <a:buAutoNum type="alphaUcPeriod"/>
            </a:pPr>
            <a:r>
              <a:rPr lang="en-US" altLang="en-US" dirty="0"/>
              <a:t>Bargaining</a:t>
            </a:r>
          </a:p>
          <a:p>
            <a:pPr marL="1028700" lvl="1" indent="-457200">
              <a:spcBef>
                <a:spcPct val="35000"/>
              </a:spcBef>
              <a:buFontTx/>
              <a:buAutoNum type="alphaUcPeriod"/>
            </a:pPr>
            <a:r>
              <a:rPr lang="en-US" altLang="en-US" dirty="0"/>
              <a:t>Depression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Review</a:t>
            </a:r>
          </a:p>
        </p:txBody>
      </p:sp>
      <p:sp>
        <p:nvSpPr>
          <p:cNvPr id="10547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The person may lash out at the EMT or blame the EMT for the unfortunate event.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6499" name="Rectangle 3"/>
          <p:cNvSpPr>
            <a:spLocks noGrp="1" noChangeArrowheads="1"/>
          </p:cNvSpPr>
          <p:nvPr>
            <p:ph idx="1"/>
          </p:nvPr>
        </p:nvSpPr>
        <p:spPr/>
        <p:txBody>
          <a:bodyPr/>
          <a:lstStyle/>
          <a:p>
            <a:pPr marL="457200" indent="-457200">
              <a:spcBef>
                <a:spcPct val="35000"/>
              </a:spcBef>
              <a:buFontTx/>
              <a:buAutoNum type="arabicPeriod" startAt="8"/>
            </a:pPr>
            <a:r>
              <a:rPr lang="en-US" altLang="en-US" sz="2400" dirty="0"/>
              <a:t>Which stage of grieving commonly results in blame?</a:t>
            </a:r>
          </a:p>
          <a:p>
            <a:pPr marL="1028700" lvl="1" indent="-457200">
              <a:spcBef>
                <a:spcPct val="35000"/>
              </a:spcBef>
              <a:buFontTx/>
              <a:buAutoNum type="alphaUcPeriod"/>
            </a:pPr>
            <a:r>
              <a:rPr lang="en-US" altLang="en-US" sz="2200" dirty="0"/>
              <a:t>Denial</a:t>
            </a:r>
            <a:br>
              <a:rPr lang="en-US" altLang="en-US" sz="2200" dirty="0"/>
            </a:br>
            <a:r>
              <a:rPr lang="en-US" altLang="en-US" sz="2200" b="1" dirty="0"/>
              <a:t>Rationale: </a:t>
            </a:r>
            <a:r>
              <a:rPr lang="en-US" altLang="en-US" sz="2200" dirty="0">
                <a:solidFill>
                  <a:srgbClr val="F37021"/>
                </a:solidFill>
              </a:rPr>
              <a:t>Denial is refusal to accept the circumstances.</a:t>
            </a:r>
          </a:p>
          <a:p>
            <a:pPr marL="1028700" lvl="1" indent="-457200">
              <a:spcBef>
                <a:spcPct val="35000"/>
              </a:spcBef>
              <a:buFontTx/>
              <a:buAutoNum type="alphaUcPeriod"/>
            </a:pPr>
            <a:r>
              <a:rPr lang="en-US" altLang="en-US" sz="2200" dirty="0"/>
              <a:t>Anger, hostility</a:t>
            </a:r>
            <a:br>
              <a:rPr lang="en-US" altLang="en-US" sz="2200" dirty="0"/>
            </a:br>
            <a:r>
              <a:rPr lang="en-US" altLang="en-US" sz="2200" b="1" dirty="0"/>
              <a:t>Rationale: </a:t>
            </a:r>
            <a:r>
              <a:rPr lang="en-US" altLang="en-US" sz="2200" dirty="0">
                <a:solidFill>
                  <a:srgbClr val="F37021"/>
                </a:solidFill>
              </a:rPr>
              <a:t>Correct answer</a:t>
            </a:r>
          </a:p>
          <a:p>
            <a:pPr marL="571500" lvl="1" indent="0">
              <a:spcBef>
                <a:spcPct val="35000"/>
              </a:spcBef>
              <a:buFontTx/>
              <a:buNone/>
              <a:defRPr/>
            </a:pPr>
            <a:r>
              <a:rPr lang="en-US" sz="2200" dirty="0"/>
              <a:t>C.  Bargaining</a:t>
            </a:r>
            <a:br>
              <a:rPr lang="en-US" sz="2200" dirty="0"/>
            </a:br>
            <a:r>
              <a:rPr lang="en-US" sz="2200" dirty="0"/>
              <a:t> 	  </a:t>
            </a:r>
            <a:r>
              <a:rPr lang="en-US" sz="2200" b="1" dirty="0"/>
              <a:t>Rationale: </a:t>
            </a:r>
            <a:r>
              <a:rPr lang="en-US" sz="2200" dirty="0">
                <a:solidFill>
                  <a:srgbClr val="F37021"/>
                </a:solidFill>
              </a:rPr>
              <a:t>The patient may try to make a deal. </a:t>
            </a:r>
            <a:endParaRPr lang="en-US" sz="2200" dirty="0"/>
          </a:p>
          <a:p>
            <a:pPr marL="1028700" lvl="1" indent="-457200">
              <a:spcBef>
                <a:spcPct val="35000"/>
              </a:spcBef>
              <a:buFontTx/>
              <a:buAutoNum type="alphaUcPeriod" startAt="4"/>
              <a:defRPr/>
            </a:pPr>
            <a:r>
              <a:rPr lang="en-US" sz="2200" dirty="0"/>
              <a:t>Depression</a:t>
            </a:r>
            <a:br>
              <a:rPr lang="en-US" sz="2200" dirty="0"/>
            </a:br>
            <a:r>
              <a:rPr lang="en-US" sz="2200" b="1" dirty="0"/>
              <a:t>Rationale: </a:t>
            </a:r>
            <a:r>
              <a:rPr lang="en-US" sz="2200" dirty="0">
                <a:solidFill>
                  <a:srgbClr val="F37021"/>
                </a:solidFill>
              </a:rPr>
              <a:t>Depression commonly results in a silent patient.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dirty="0"/>
              <a:t>Review</a:t>
            </a:r>
          </a:p>
        </p:txBody>
      </p:sp>
      <p:sp>
        <p:nvSpPr>
          <p:cNvPr id="107523" name="Rectangle 3"/>
          <p:cNvSpPr>
            <a:spLocks noGrp="1" noChangeArrowheads="1"/>
          </p:cNvSpPr>
          <p:nvPr>
            <p:ph idx="1"/>
          </p:nvPr>
        </p:nvSpPr>
        <p:spPr/>
        <p:txBody>
          <a:bodyPr/>
          <a:lstStyle/>
          <a:p>
            <a:pPr marL="457200" indent="-457200">
              <a:spcBef>
                <a:spcPct val="35000"/>
              </a:spcBef>
              <a:buFontTx/>
              <a:buAutoNum type="arabicPeriod" startAt="9"/>
              <a:defRPr/>
            </a:pPr>
            <a:r>
              <a:rPr lang="en-US" dirty="0"/>
              <a:t>Placards are used on:</a:t>
            </a:r>
          </a:p>
          <a:p>
            <a:pPr marL="1028700" lvl="1" indent="-457200">
              <a:spcBef>
                <a:spcPct val="35000"/>
              </a:spcBef>
              <a:buFontTx/>
              <a:buAutoNum type="alphaUcPeriod"/>
              <a:defRPr/>
            </a:pPr>
            <a:r>
              <a:rPr lang="en-US" dirty="0"/>
              <a:t>buildings.</a:t>
            </a:r>
          </a:p>
          <a:p>
            <a:pPr marL="1028700" lvl="1" indent="-457200">
              <a:spcBef>
                <a:spcPct val="35000"/>
              </a:spcBef>
              <a:buFontTx/>
              <a:buAutoNum type="alphaUcPeriod"/>
              <a:defRPr/>
            </a:pPr>
            <a:r>
              <a:rPr lang="en-US" dirty="0"/>
              <a:t>individual packages.</a:t>
            </a:r>
          </a:p>
          <a:p>
            <a:pPr marL="1028700" lvl="1" indent="-457200">
              <a:spcBef>
                <a:spcPct val="35000"/>
              </a:spcBef>
              <a:buFontTx/>
              <a:buAutoNum type="alphaUcPeriod"/>
              <a:defRPr/>
            </a:pPr>
            <a:r>
              <a:rPr lang="en-US" dirty="0"/>
              <a:t>storage lockers.</a:t>
            </a:r>
          </a:p>
          <a:p>
            <a:pPr marL="1028700" lvl="1" indent="-457200">
              <a:spcBef>
                <a:spcPct val="35000"/>
              </a:spcBef>
              <a:buFontTx/>
              <a:buAutoNum type="alphaUcPeriod"/>
              <a:defRPr/>
            </a:pPr>
            <a:r>
              <a:rPr lang="en-US" dirty="0"/>
              <a:t>storage papers. </a:t>
            </a:r>
          </a:p>
          <a:p>
            <a:pPr marL="571500" lvl="1" indent="0">
              <a:spcBef>
                <a:spcPct val="35000"/>
              </a:spcBef>
              <a:buFontTx/>
              <a:buNone/>
              <a:defRPr/>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Review</a:t>
            </a:r>
          </a:p>
        </p:txBody>
      </p:sp>
      <p:sp>
        <p:nvSpPr>
          <p:cNvPr id="10957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Placards are used for buildings and transportation vehicles.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9571" name="Rectangle 3"/>
          <p:cNvSpPr>
            <a:spLocks noGrp="1" noChangeArrowheads="1"/>
          </p:cNvSpPr>
          <p:nvPr>
            <p:ph idx="1"/>
          </p:nvPr>
        </p:nvSpPr>
        <p:spPr/>
        <p:txBody>
          <a:bodyPr/>
          <a:lstStyle/>
          <a:p>
            <a:pPr marL="457200" indent="-457200">
              <a:spcBef>
                <a:spcPct val="35000"/>
              </a:spcBef>
              <a:buFontTx/>
              <a:buAutoNum type="arabicPeriod" startAt="9"/>
              <a:defRPr/>
            </a:pPr>
            <a:r>
              <a:rPr lang="en-US" altLang="en-US" sz="2400" dirty="0"/>
              <a:t>Placards are used on:</a:t>
            </a:r>
          </a:p>
          <a:p>
            <a:pPr marL="1028700" lvl="1" indent="-457200">
              <a:spcBef>
                <a:spcPct val="35000"/>
              </a:spcBef>
              <a:buFontTx/>
              <a:buAutoNum type="alphaUcPeriod"/>
              <a:defRPr/>
            </a:pPr>
            <a:r>
              <a:rPr lang="en-US" altLang="en-US" sz="2200" dirty="0"/>
              <a:t>buildings.</a:t>
            </a:r>
            <a:br>
              <a:rPr lang="en-US" altLang="en-US" sz="2200" dirty="0"/>
            </a:br>
            <a:r>
              <a:rPr lang="en-US" altLang="en-US" sz="2200" b="1" dirty="0"/>
              <a:t>Rationale: </a:t>
            </a:r>
            <a:r>
              <a:rPr lang="en-US" altLang="en-US" sz="2200" dirty="0">
                <a:solidFill>
                  <a:srgbClr val="F37021"/>
                </a:solidFill>
              </a:rPr>
              <a:t>Correct answer</a:t>
            </a:r>
          </a:p>
          <a:p>
            <a:pPr marL="1028700" lvl="1" indent="-457200">
              <a:spcBef>
                <a:spcPct val="35000"/>
              </a:spcBef>
              <a:buFontTx/>
              <a:buAutoNum type="alphaUcPeriod"/>
              <a:defRPr/>
            </a:pPr>
            <a:r>
              <a:rPr lang="en-US" altLang="en-US" sz="2200" dirty="0"/>
              <a:t>individual packages.</a:t>
            </a:r>
            <a:br>
              <a:rPr lang="en-US" altLang="en-US" sz="2200" dirty="0"/>
            </a:br>
            <a:r>
              <a:rPr lang="en-US" altLang="en-US" sz="2200" b="1" dirty="0"/>
              <a:t>Rationale: </a:t>
            </a:r>
            <a:r>
              <a:rPr lang="en-US" altLang="en-US" sz="2200" dirty="0">
                <a:solidFill>
                  <a:srgbClr val="F37021"/>
                </a:solidFill>
              </a:rPr>
              <a:t>Labels are used to identify packages.</a:t>
            </a:r>
          </a:p>
          <a:p>
            <a:pPr marL="1028700" lvl="1" indent="-457200">
              <a:spcBef>
                <a:spcPct val="35000"/>
              </a:spcBef>
              <a:buFontTx/>
              <a:buAutoNum type="alphaUcPeriod"/>
              <a:defRPr/>
            </a:pPr>
            <a:r>
              <a:rPr lang="en-US" altLang="en-US" sz="2200" dirty="0"/>
              <a:t>storage lockers.</a:t>
            </a:r>
          </a:p>
          <a:p>
            <a:pPr marL="571500" lvl="1" indent="0">
              <a:spcBef>
                <a:spcPts val="0"/>
              </a:spcBef>
              <a:buFontTx/>
              <a:buNone/>
              <a:defRPr/>
            </a:pPr>
            <a:r>
              <a:rPr lang="en-US" altLang="en-US" sz="2200" b="1" dirty="0"/>
              <a:t>	 Rationale: </a:t>
            </a:r>
            <a:r>
              <a:rPr lang="en-US" altLang="en-US" sz="2200" dirty="0">
                <a:solidFill>
                  <a:srgbClr val="F37021"/>
                </a:solidFill>
              </a:rPr>
              <a:t>Placards are used for buildings and transportation vehicles.</a:t>
            </a:r>
            <a:r>
              <a:rPr lang="en-US" altLang="en-US" sz="2200" dirty="0"/>
              <a:t> </a:t>
            </a:r>
          </a:p>
          <a:p>
            <a:pPr marL="571500" lvl="1" indent="0">
              <a:spcBef>
                <a:spcPts val="924"/>
              </a:spcBef>
              <a:buFontTx/>
              <a:buNone/>
              <a:defRPr/>
            </a:pPr>
            <a:r>
              <a:rPr lang="en-US" altLang="en-US" sz="2200" dirty="0"/>
              <a:t>D.  storage papers. </a:t>
            </a:r>
          </a:p>
          <a:p>
            <a:pPr marL="571500" lvl="1" indent="0">
              <a:spcBef>
                <a:spcPts val="0"/>
              </a:spcBef>
              <a:buFontTx/>
              <a:buNone/>
              <a:defRPr/>
            </a:pPr>
            <a:r>
              <a:rPr lang="en-US" altLang="en-US" sz="2200" dirty="0"/>
              <a:t> 	 </a:t>
            </a:r>
            <a:r>
              <a:rPr lang="en-US" altLang="en-US" sz="2200" b="1" dirty="0"/>
              <a:t>Rationale: </a:t>
            </a:r>
            <a:r>
              <a:rPr lang="en-US" altLang="en-US" sz="2200" dirty="0">
                <a:solidFill>
                  <a:srgbClr val="F37021"/>
                </a:solidFill>
              </a:rPr>
              <a:t>Placards are used for buildings and transportation vehicles.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908050" y="1476375"/>
            <a:ext cx="10363200" cy="4800600"/>
          </a:xfrm>
        </p:spPr>
        <p:txBody>
          <a:bodyPr/>
          <a:lstStyle/>
          <a:p>
            <a:pPr lvl="1">
              <a:defRPr/>
            </a:pPr>
            <a:r>
              <a:rPr lang="en-US" altLang="en-US" dirty="0"/>
              <a:t>Build relationships with peers and colleagues.</a:t>
            </a:r>
          </a:p>
          <a:p>
            <a:pPr lvl="1">
              <a:defRPr/>
            </a:pPr>
            <a:r>
              <a:rPr lang="en-US" altLang="en-US" dirty="0"/>
              <a:t>Incorporate daily stretching, movement, and exercise.</a:t>
            </a:r>
          </a:p>
          <a:p>
            <a:pPr lvl="1">
              <a:defRPr/>
            </a:pPr>
            <a:r>
              <a:rPr lang="en-US" altLang="en-US" dirty="0"/>
              <a:t>Build habits of mindfulness and positivity.</a:t>
            </a:r>
          </a:p>
        </p:txBody>
      </p:sp>
      <p:sp>
        <p:nvSpPr>
          <p:cNvPr id="5" name="Title 3"/>
          <p:cNvSpPr>
            <a:spLocks noGrp="1"/>
          </p:cNvSpPr>
          <p:nvPr>
            <p:ph type="title"/>
          </p:nvPr>
        </p:nvSpPr>
        <p:spPr/>
        <p:txBody>
          <a:bodyPr/>
          <a:lstStyle/>
          <a:p>
            <a:r>
              <a:rPr lang="en-US" altLang="en-US" dirty="0"/>
              <a:t>General Health, Wellness, and Resilience </a:t>
            </a:r>
            <a:r>
              <a:rPr lang="en-US" altLang="en-US" sz="2000" b="0" dirty="0"/>
              <a:t>(4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Review</a:t>
            </a:r>
          </a:p>
        </p:txBody>
      </p:sp>
      <p:sp>
        <p:nvSpPr>
          <p:cNvPr id="111619" name="Rectangle 3"/>
          <p:cNvSpPr>
            <a:spLocks noGrp="1" noChangeArrowheads="1"/>
          </p:cNvSpPr>
          <p:nvPr>
            <p:ph idx="1"/>
          </p:nvPr>
        </p:nvSpPr>
        <p:spPr>
          <a:xfrm>
            <a:off x="701040" y="1463040"/>
            <a:ext cx="10363200" cy="4800600"/>
          </a:xfrm>
        </p:spPr>
        <p:txBody>
          <a:bodyPr/>
          <a:lstStyle/>
          <a:p>
            <a:pPr marL="685800" indent="-685800">
              <a:spcBef>
                <a:spcPct val="35000"/>
              </a:spcBef>
              <a:buFontTx/>
              <a:buAutoNum type="arabicPeriod" startAt="10"/>
            </a:pPr>
            <a:r>
              <a:rPr lang="en-US" altLang="en-US" dirty="0"/>
              <a:t>The five most common hazards associated with a structural fire include:</a:t>
            </a:r>
          </a:p>
          <a:p>
            <a:pPr marL="1257300" lvl="1" indent="-457200">
              <a:spcBef>
                <a:spcPct val="35000"/>
              </a:spcBef>
              <a:buFontTx/>
              <a:buAutoNum type="alphaUcPeriod"/>
            </a:pPr>
            <a:r>
              <a:rPr lang="en-US" altLang="en-US" sz="2100" dirty="0"/>
              <a:t>smoke, oxygen deficiency, high ambient temperatures, toxic gases, and building collapse.</a:t>
            </a:r>
          </a:p>
          <a:p>
            <a:pPr marL="1257300" lvl="1" indent="-457200">
              <a:spcBef>
                <a:spcPct val="35000"/>
              </a:spcBef>
              <a:buFontTx/>
              <a:buAutoNum type="alphaUcPeriod"/>
            </a:pPr>
            <a:r>
              <a:rPr lang="en-US" altLang="en-US" sz="2100" dirty="0"/>
              <a:t>smoke, oxygen deficiency, inhalation of tar particles, injury from breaking glass, and building collapse.</a:t>
            </a:r>
          </a:p>
          <a:p>
            <a:pPr marL="1257300" lvl="1" indent="-457200">
              <a:spcBef>
                <a:spcPct val="35000"/>
              </a:spcBef>
              <a:buFontTx/>
              <a:buAutoNum type="alphaUcPeriod"/>
            </a:pPr>
            <a:r>
              <a:rPr lang="en-US" altLang="en-US" sz="2100" dirty="0"/>
              <a:t>smoke, high ambient temperatures, toxic gases, electric shock, and inhalation of tar particles.</a:t>
            </a:r>
          </a:p>
          <a:p>
            <a:pPr marL="1257300" lvl="1" indent="-457200">
              <a:spcBef>
                <a:spcPct val="35000"/>
              </a:spcBef>
              <a:buFontTx/>
              <a:buAutoNum type="alphaUcPeriod"/>
            </a:pPr>
            <a:r>
              <a:rPr lang="en-US" altLang="en-US" sz="2100" dirty="0"/>
              <a:t>oxygen deficiency, high ambient temperatures, toxic gases, electric shock, and injury from breaking glass.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Review</a:t>
            </a:r>
          </a:p>
        </p:txBody>
      </p:sp>
      <p:sp>
        <p:nvSpPr>
          <p:cNvPr id="11264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The five hazards most commonly associated with a structural fire are smoke, oxygen deficiency, high ambient temperatures, toxic gases, and building collapse.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(1 of 2)</a:t>
            </a:r>
            <a:endParaRPr lang="en-US" altLang="en-US" sz="2800" b="0" dirty="0"/>
          </a:p>
        </p:txBody>
      </p:sp>
      <p:sp>
        <p:nvSpPr>
          <p:cNvPr id="113667"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dirty="0"/>
              <a:t>The five most common hazards associated with a structural fire include:</a:t>
            </a:r>
          </a:p>
          <a:p>
            <a:pPr marL="1143000" lvl="1" indent="-457200">
              <a:spcBef>
                <a:spcPct val="35000"/>
              </a:spcBef>
              <a:buFontTx/>
              <a:buAutoNum type="alphaUcPeriod"/>
            </a:pPr>
            <a:r>
              <a:rPr lang="en-US" altLang="en-US" sz="2200" dirty="0"/>
              <a:t>smoke, oxygen deficiency, high ambient temperatures, toxic gases, and building collapse.</a:t>
            </a:r>
            <a:br>
              <a:rPr lang="en-US" altLang="en-US" sz="2200" dirty="0"/>
            </a:br>
            <a:r>
              <a:rPr lang="en-US" altLang="en-US" sz="2200" b="1" dirty="0"/>
              <a:t>Rationale: </a:t>
            </a:r>
            <a:r>
              <a:rPr lang="en-US" altLang="en-US" sz="2200" dirty="0">
                <a:solidFill>
                  <a:srgbClr val="F37021"/>
                </a:solidFill>
              </a:rPr>
              <a:t>Correct answer</a:t>
            </a:r>
          </a:p>
          <a:p>
            <a:pPr marL="1143000" lvl="1" indent="-457200">
              <a:spcBef>
                <a:spcPct val="35000"/>
              </a:spcBef>
              <a:buFontTx/>
              <a:buAutoNum type="alphaUcPeriod"/>
            </a:pPr>
            <a:r>
              <a:rPr lang="en-US" altLang="en-US" sz="2200" dirty="0"/>
              <a:t>smoke, oxygen deficiency, inhalation of tar particles, injury from breaking glass, and building collapse.</a:t>
            </a:r>
            <a:br>
              <a:rPr lang="en-US" altLang="en-US" sz="2200" dirty="0"/>
            </a:br>
            <a:r>
              <a:rPr lang="en-US" altLang="en-US" sz="2200" b="1" dirty="0"/>
              <a:t>Rationale: </a:t>
            </a:r>
            <a:r>
              <a:rPr lang="en-US" altLang="en-US" sz="2200" dirty="0">
                <a:solidFill>
                  <a:srgbClr val="F37021"/>
                </a:solidFill>
              </a:rPr>
              <a:t>Smoke is made up of particles of both tar and carbon.</a:t>
            </a:r>
          </a:p>
          <a:p>
            <a:pPr lvl="1" indent="0">
              <a:spcBef>
                <a:spcPct val="35000"/>
              </a:spcBef>
              <a:buNone/>
            </a:pPr>
            <a:endParaRPr lang="en-US" altLang="en-US" sz="2200" dirty="0">
              <a:solidFill>
                <a:srgbClr val="F3702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(2 of 2)</a:t>
            </a:r>
            <a:endParaRPr lang="en-US" altLang="en-US" sz="2800" b="0" dirty="0"/>
          </a:p>
        </p:txBody>
      </p:sp>
      <p:sp>
        <p:nvSpPr>
          <p:cNvPr id="114691"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dirty="0"/>
              <a:t>The five most common hazards associated with a structural fire include:</a:t>
            </a:r>
          </a:p>
          <a:p>
            <a:pPr marL="1143000" lvl="1" indent="-457200">
              <a:spcBef>
                <a:spcPct val="35000"/>
              </a:spcBef>
              <a:buFontTx/>
              <a:buAutoNum type="alphaUcPeriod" startAt="3"/>
            </a:pPr>
            <a:r>
              <a:rPr lang="en-US" altLang="en-US" sz="2200" dirty="0"/>
              <a:t>smoke, high ambient temperatures, toxic gases, electric shock, and inhalation of tar particles.</a:t>
            </a:r>
            <a:br>
              <a:rPr lang="en-US" altLang="en-US" sz="2200" dirty="0"/>
            </a:br>
            <a:r>
              <a:rPr lang="en-US" altLang="en-US" sz="2200" b="1" dirty="0"/>
              <a:t>Rationale: </a:t>
            </a:r>
            <a:r>
              <a:rPr lang="en-US" altLang="en-US" sz="2200" dirty="0">
                <a:solidFill>
                  <a:srgbClr val="F37021"/>
                </a:solidFill>
              </a:rPr>
              <a:t>Smoke is made up of particles of both tar and carbon.</a:t>
            </a:r>
          </a:p>
          <a:p>
            <a:pPr marL="1143000" lvl="1" indent="-457200">
              <a:spcBef>
                <a:spcPct val="35000"/>
              </a:spcBef>
              <a:buFontTx/>
              <a:buAutoNum type="alphaUcPeriod" startAt="3"/>
            </a:pPr>
            <a:r>
              <a:rPr lang="en-US" altLang="en-US" sz="2200" dirty="0"/>
              <a:t>oxygen deficiency, high ambient temperatures, toxic gases, electric shock, and injury from breaking glass.</a:t>
            </a:r>
            <a:br>
              <a:rPr lang="en-US" altLang="en-US" sz="2200" dirty="0"/>
            </a:br>
            <a:r>
              <a:rPr lang="en-US" altLang="en-US" sz="2200" b="1" dirty="0"/>
              <a:t>Rationale: </a:t>
            </a:r>
            <a:r>
              <a:rPr lang="en-US" altLang="en-US" sz="2200" dirty="0">
                <a:solidFill>
                  <a:srgbClr val="F37021"/>
                </a:solidFill>
              </a:rPr>
              <a:t>Smoke is missing from this option.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Strategies to Manage Stress </a:t>
            </a:r>
            <a:r>
              <a:rPr lang="en-US" altLang="en-US" sz="2000" b="0" dirty="0"/>
              <a:t>(1 of 3)</a:t>
            </a:r>
            <a:endParaRPr lang="en-US" altLang="en-US" sz="2800" b="0" dirty="0"/>
          </a:p>
        </p:txBody>
      </p:sp>
      <p:sp>
        <p:nvSpPr>
          <p:cNvPr id="16387" name="Content Placeholder 2"/>
          <p:cNvSpPr>
            <a:spLocks noGrp="1"/>
          </p:cNvSpPr>
          <p:nvPr>
            <p:ph type="body" idx="1"/>
          </p:nvPr>
        </p:nvSpPr>
        <p:spPr/>
        <p:txBody>
          <a:bodyPr/>
          <a:lstStyle/>
          <a:p>
            <a:pPr>
              <a:spcBef>
                <a:spcPct val="35000"/>
              </a:spcBef>
            </a:pPr>
            <a:r>
              <a:rPr lang="en-US" altLang="en-US" dirty="0"/>
              <a:t>Minimize or eliminate stressors.</a:t>
            </a:r>
          </a:p>
          <a:p>
            <a:pPr>
              <a:spcBef>
                <a:spcPct val="35000"/>
              </a:spcBef>
            </a:pPr>
            <a:r>
              <a:rPr lang="en-US" altLang="en-US" dirty="0"/>
              <a:t>Change partners to avoid a negative or hostile personality.</a:t>
            </a:r>
          </a:p>
          <a:p>
            <a:pPr>
              <a:spcBef>
                <a:spcPct val="35000"/>
              </a:spcBef>
            </a:pPr>
            <a:r>
              <a:rPr lang="en-US" altLang="en-US" dirty="0"/>
              <a:t>Change work hours.</a:t>
            </a:r>
          </a:p>
          <a:p>
            <a:pPr>
              <a:spcBef>
                <a:spcPct val="35000"/>
              </a:spcBef>
            </a:pPr>
            <a:r>
              <a:rPr lang="en-US" altLang="en-US" dirty="0"/>
              <a:t>Change the work environment.</a:t>
            </a:r>
          </a:p>
          <a:p>
            <a:pPr>
              <a:spcBef>
                <a:spcPct val="35000"/>
              </a:spcBef>
            </a:pPr>
            <a:r>
              <a:rPr lang="en-US" altLang="en-US" dirty="0"/>
              <a:t>Cut back on overtime.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Strategies to Manage Stress </a:t>
            </a:r>
            <a:r>
              <a:rPr lang="en-US" altLang="en-US" sz="2000" b="0" dirty="0"/>
              <a:t>(2 of 3)</a:t>
            </a:r>
            <a:endParaRPr lang="en-US" altLang="en-US" sz="2800" b="0" dirty="0"/>
          </a:p>
        </p:txBody>
      </p:sp>
      <p:sp>
        <p:nvSpPr>
          <p:cNvPr id="17411" name="Content Placeholder 2"/>
          <p:cNvSpPr>
            <a:spLocks noGrp="1"/>
          </p:cNvSpPr>
          <p:nvPr>
            <p:ph type="body" idx="1"/>
          </p:nvPr>
        </p:nvSpPr>
        <p:spPr/>
        <p:txBody>
          <a:bodyPr/>
          <a:lstStyle/>
          <a:p>
            <a:pPr>
              <a:spcBef>
                <a:spcPct val="35000"/>
              </a:spcBef>
            </a:pPr>
            <a:r>
              <a:rPr lang="en-US" altLang="en-US" dirty="0"/>
              <a:t>Change your attitude about the stressor.</a:t>
            </a:r>
          </a:p>
          <a:p>
            <a:pPr>
              <a:spcBef>
                <a:spcPct val="35000"/>
              </a:spcBef>
            </a:pPr>
            <a:r>
              <a:rPr lang="en-US" altLang="en-US" dirty="0"/>
              <a:t>Talk about your feelings.</a:t>
            </a:r>
          </a:p>
          <a:p>
            <a:pPr>
              <a:spcBef>
                <a:spcPct val="35000"/>
              </a:spcBef>
            </a:pPr>
            <a:r>
              <a:rPr lang="en-US" altLang="en-US" dirty="0"/>
              <a:t>Seek professional counseling if needed.</a:t>
            </a:r>
          </a:p>
          <a:p>
            <a:pPr>
              <a:spcBef>
                <a:spcPct val="35000"/>
              </a:spcBef>
            </a:pPr>
            <a:r>
              <a:rPr lang="en-US" altLang="en-US" dirty="0"/>
              <a:t>Do not obsess over frustrating situations.</a:t>
            </a:r>
          </a:p>
          <a:p>
            <a:pPr>
              <a:spcBef>
                <a:spcPct val="35000"/>
              </a:spcBef>
            </a:pPr>
            <a:r>
              <a:rPr lang="en-US" altLang="en-US" dirty="0"/>
              <a:t>Try to adopt a relaxed, philosophical outlook.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Strategies to Manage Stress </a:t>
            </a:r>
            <a:r>
              <a:rPr lang="en-US" altLang="en-US" sz="2000" b="0" dirty="0"/>
              <a:t>(3 of 3)</a:t>
            </a:r>
            <a:endParaRPr lang="en-US" altLang="en-US" sz="2800" b="0" dirty="0"/>
          </a:p>
        </p:txBody>
      </p:sp>
      <p:sp>
        <p:nvSpPr>
          <p:cNvPr id="18435" name="Content Placeholder 2"/>
          <p:cNvSpPr>
            <a:spLocks noGrp="1"/>
          </p:cNvSpPr>
          <p:nvPr>
            <p:ph type="body" idx="1"/>
          </p:nvPr>
        </p:nvSpPr>
        <p:spPr/>
        <p:txBody>
          <a:bodyPr/>
          <a:lstStyle/>
          <a:p>
            <a:pPr>
              <a:spcBef>
                <a:spcPct val="35000"/>
              </a:spcBef>
            </a:pPr>
            <a:r>
              <a:rPr lang="en-US" altLang="en-US" dirty="0"/>
              <a:t>Expand your social support system.</a:t>
            </a:r>
          </a:p>
          <a:p>
            <a:pPr>
              <a:spcBef>
                <a:spcPct val="35000"/>
              </a:spcBef>
            </a:pPr>
            <a:r>
              <a:rPr lang="en-US" altLang="en-US" dirty="0"/>
              <a:t>Develop friends and interests outside emergency services.</a:t>
            </a:r>
          </a:p>
          <a:p>
            <a:pPr>
              <a:spcBef>
                <a:spcPct val="35000"/>
              </a:spcBef>
            </a:pPr>
            <a:r>
              <a:rPr lang="en-US" altLang="en-US" dirty="0"/>
              <a:t>Limit intake of caffeine, alcohol, and tobacco.</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Nutrition </a:t>
            </a:r>
            <a:endParaRPr lang="en-US" altLang="en-US" sz="2800" b="0" dirty="0"/>
          </a:p>
        </p:txBody>
      </p:sp>
      <p:sp>
        <p:nvSpPr>
          <p:cNvPr id="19459" name="Content Placeholder 2"/>
          <p:cNvSpPr>
            <a:spLocks noGrp="1"/>
          </p:cNvSpPr>
          <p:nvPr>
            <p:ph type="body" idx="1"/>
          </p:nvPr>
        </p:nvSpPr>
        <p:spPr>
          <a:xfrm>
            <a:off x="914400" y="1447800"/>
            <a:ext cx="5892800" cy="4800600"/>
          </a:xfrm>
        </p:spPr>
        <p:txBody>
          <a:bodyPr/>
          <a:lstStyle/>
          <a:p>
            <a:pPr>
              <a:spcBef>
                <a:spcPct val="35000"/>
              </a:spcBef>
            </a:pPr>
            <a:r>
              <a:rPr lang="en-US" altLang="en-US" dirty="0"/>
              <a:t>Eat regular, well-balanced meals.</a:t>
            </a:r>
          </a:p>
          <a:p>
            <a:pPr>
              <a:spcBef>
                <a:spcPct val="35000"/>
              </a:spcBef>
            </a:pPr>
            <a:r>
              <a:rPr lang="en-US" altLang="en-US" dirty="0"/>
              <a:t>Limit consumption of sugars, fats, sodium, and alcohol.</a:t>
            </a:r>
          </a:p>
          <a:p>
            <a:pPr>
              <a:spcBef>
                <a:spcPct val="35000"/>
              </a:spcBef>
            </a:pPr>
            <a:r>
              <a:rPr lang="en-US" altLang="en-US" dirty="0"/>
              <a:t>Maintain adequate fluid intake.</a:t>
            </a:r>
          </a:p>
        </p:txBody>
      </p:sp>
      <p:pic>
        <p:nvPicPr>
          <p:cNvPr id="1026" name="Picture 2" descr="A circular plate is divided into four almost equal parts. The portions from big to small are vegetables, grains, protein, and fruits. There is a bowl of dairy at the side. Text reads, choosemyplate.gov.&#10;" title="An illustration of U S D A’s My Pla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597" y="1476375"/>
            <a:ext cx="3484564" cy="3195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91341" y="4700851"/>
            <a:ext cx="4295774" cy="923330"/>
          </a:xfrm>
          <a:prstGeom prst="rect">
            <a:avLst/>
          </a:prstGeom>
        </p:spPr>
        <p:txBody>
          <a:bodyPr wrap="square">
            <a:spAutoFit/>
          </a:bodyPr>
          <a:lstStyle/>
          <a:p>
            <a:r>
              <a:rPr lang="en-US" b="1" dirty="0"/>
              <a:t>FIGURE 2-1 </a:t>
            </a:r>
            <a:r>
              <a:rPr lang="en-US" dirty="0"/>
              <a:t>The USDA’s </a:t>
            </a:r>
            <a:r>
              <a:rPr lang="en-US" dirty="0" err="1"/>
              <a:t>MyPlate</a:t>
            </a:r>
            <a:r>
              <a:rPr lang="en-US" dirty="0"/>
              <a:t> icon emphasizes healthy portions of vegetables, fruits, grains, proteins, and dairy.</a:t>
            </a:r>
          </a:p>
        </p:txBody>
      </p:sp>
      <p:sp>
        <p:nvSpPr>
          <p:cNvPr id="3" name="Rectangle 2"/>
          <p:cNvSpPr/>
          <p:nvPr/>
        </p:nvSpPr>
        <p:spPr>
          <a:xfrm>
            <a:off x="6891341" y="5624181"/>
            <a:ext cx="3852859"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Courtesy of the USDA Center for Nutrition Policy and Promotion.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Exercise and Relaxation</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Regular exercise enhances the benefits of good nutrition and adequate hydration.</a:t>
            </a:r>
          </a:p>
          <a:p>
            <a:pPr>
              <a:spcBef>
                <a:spcPct val="35000"/>
              </a:spcBef>
            </a:pPr>
            <a:r>
              <a:rPr lang="en-US" altLang="en-US" dirty="0"/>
              <a:t>Good physical condition allows you to handle stress more easily.</a:t>
            </a:r>
          </a:p>
          <a:p>
            <a:pPr>
              <a:spcBef>
                <a:spcPct val="35000"/>
              </a:spcBef>
            </a:pPr>
            <a:r>
              <a:rPr lang="en-US" altLang="en-US" dirty="0"/>
              <a:t>Engage in at least 30 minutes of moderate or vigorous physical activity 5 days per week.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Sleep </a:t>
            </a:r>
            <a:r>
              <a:rPr lang="en-US" altLang="en-US" sz="2000" b="0" dirty="0"/>
              <a:t>(1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The National Sleep Foundation and the American Academy of Sleep Medicine recommend 7 to 9 hours of sleep per night.</a:t>
            </a:r>
          </a:p>
          <a:p>
            <a:pPr>
              <a:spcBef>
                <a:spcPct val="35000"/>
              </a:spcBef>
            </a:pPr>
            <a:r>
              <a:rPr lang="en-US" dirty="0"/>
              <a:t>Half of EMS personnel get less than 6 hours of sleep per 24 hours and report severe mental and physical fatigue.</a:t>
            </a:r>
          </a:p>
          <a:p>
            <a:pPr>
              <a:spcBef>
                <a:spcPct val="35000"/>
              </a:spcBef>
            </a:pPr>
            <a:r>
              <a:rPr lang="en-US" dirty="0"/>
              <a:t>Evidence-based guidelines for fatigue management have been developed under the US DOT and through the National Association of State EMS Officials.</a:t>
            </a:r>
          </a:p>
          <a:p>
            <a:pPr>
              <a:spcBef>
                <a:spcPct val="35000"/>
              </a:spcBef>
            </a:pPr>
            <a:endParaRPr lang="en-US" altLang="en-US" dirty="0"/>
          </a:p>
        </p:txBody>
      </p:sp>
    </p:spTree>
    <p:extLst>
      <p:ext uri="{BB962C8B-B14F-4D97-AF65-F5344CB8AC3E}">
        <p14:creationId xmlns:p14="http://schemas.microsoft.com/office/powerpoint/2010/main" val="1276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Sleep </a:t>
            </a:r>
            <a:r>
              <a:rPr lang="en-US" altLang="en-US" sz="2000" b="0" dirty="0"/>
              <a:t>(2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Recommendations to combat fatigue</a:t>
            </a:r>
          </a:p>
          <a:p>
            <a:pPr lvl="1">
              <a:spcBef>
                <a:spcPct val="35000"/>
              </a:spcBef>
            </a:pPr>
            <a:r>
              <a:rPr lang="en-US" altLang="en-US" dirty="0"/>
              <a:t>Get an adequate duration and quality of sleep.</a:t>
            </a:r>
          </a:p>
          <a:p>
            <a:pPr lvl="1">
              <a:spcBef>
                <a:spcPct val="35000"/>
              </a:spcBef>
            </a:pPr>
            <a:r>
              <a:rPr lang="en-US" altLang="en-US" dirty="0"/>
              <a:t>Take 20- to 30- minute naps during shift work.</a:t>
            </a:r>
          </a:p>
          <a:p>
            <a:pPr lvl="1">
              <a:spcBef>
                <a:spcPct val="35000"/>
              </a:spcBef>
            </a:pPr>
            <a:r>
              <a:rPr lang="en-US" altLang="en-US" dirty="0"/>
              <a:t>Increase physical activity.</a:t>
            </a:r>
          </a:p>
          <a:p>
            <a:pPr lvl="1">
              <a:spcBef>
                <a:spcPct val="35000"/>
              </a:spcBef>
            </a:pPr>
            <a:r>
              <a:rPr lang="en-US" altLang="en-US" dirty="0"/>
              <a:t>Be careful about caffeine consumption.</a:t>
            </a:r>
          </a:p>
          <a:p>
            <a:pPr lvl="1">
              <a:spcBef>
                <a:spcPct val="35000"/>
              </a:spcBef>
            </a:pPr>
            <a:r>
              <a:rPr lang="en-US" altLang="en-US" dirty="0"/>
              <a:t>Engage in mental exercise.</a:t>
            </a:r>
          </a:p>
        </p:txBody>
      </p:sp>
    </p:spTree>
    <p:extLst>
      <p:ext uri="{BB962C8B-B14F-4D97-AF65-F5344CB8AC3E}">
        <p14:creationId xmlns:p14="http://schemas.microsoft.com/office/powerpoint/2010/main" val="203180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Sleep </a:t>
            </a:r>
            <a:r>
              <a:rPr lang="en-US" altLang="en-US" sz="2000" b="0" dirty="0"/>
              <a:t>(3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Recommendations to improve sleep quality</a:t>
            </a:r>
          </a:p>
          <a:p>
            <a:pPr lvl="1">
              <a:spcBef>
                <a:spcPct val="35000"/>
              </a:spcBef>
            </a:pPr>
            <a:r>
              <a:rPr lang="en-US" altLang="en-US" dirty="0"/>
              <a:t>Avoid caffeine and nicotine for at least 4 hours before bedtime.</a:t>
            </a:r>
          </a:p>
          <a:p>
            <a:pPr lvl="1">
              <a:spcBef>
                <a:spcPct val="35000"/>
              </a:spcBef>
            </a:pPr>
            <a:r>
              <a:rPr lang="en-US" altLang="en-US" dirty="0"/>
              <a:t>Ensure your sleep environment is dark, quiet, and cool.</a:t>
            </a:r>
          </a:p>
          <a:p>
            <a:pPr lvl="1">
              <a:spcBef>
                <a:spcPct val="35000"/>
              </a:spcBef>
            </a:pPr>
            <a:r>
              <a:rPr lang="en-US" altLang="en-US" dirty="0"/>
              <a:t>Exercise early and allow enough time to relax.</a:t>
            </a:r>
          </a:p>
          <a:p>
            <a:pPr lvl="1">
              <a:spcBef>
                <a:spcPct val="35000"/>
              </a:spcBef>
            </a:pPr>
            <a:r>
              <a:rPr lang="en-US" altLang="en-US" dirty="0"/>
              <a:t>Nap early.</a:t>
            </a:r>
          </a:p>
          <a:p>
            <a:pPr lvl="1">
              <a:spcBef>
                <a:spcPct val="35000"/>
              </a:spcBef>
            </a:pPr>
            <a:r>
              <a:rPr lang="en-US" altLang="en-US" dirty="0"/>
              <a:t>Avoid heavy presleep meals.</a:t>
            </a:r>
          </a:p>
          <a:p>
            <a:pPr lvl="1">
              <a:spcBef>
                <a:spcPct val="35000"/>
              </a:spcBef>
            </a:pPr>
            <a:r>
              <a:rPr lang="en-US" altLang="en-US" dirty="0"/>
              <a:t>Balance fluid intake.</a:t>
            </a:r>
          </a:p>
        </p:txBody>
      </p:sp>
    </p:spTree>
    <p:extLst>
      <p:ext uri="{BB962C8B-B14F-4D97-AF65-F5344CB8AC3E}">
        <p14:creationId xmlns:p14="http://schemas.microsoft.com/office/powerpoint/2010/main" val="9224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endParaRPr lang="en-US" altLang="en-US" sz="2800" b="0" dirty="0"/>
          </a:p>
        </p:txBody>
      </p:sp>
      <p:sp>
        <p:nvSpPr>
          <p:cNvPr id="6147" name="Rectangle 3"/>
          <p:cNvSpPr>
            <a:spLocks noGrp="1" noChangeArrowheads="1"/>
          </p:cNvSpPr>
          <p:nvPr>
            <p:ph type="body" idx="1"/>
            <p:custDataLst>
              <p:tags r:id="rId1"/>
            </p:custDataLst>
          </p:nvPr>
        </p:nvSpPr>
        <p:spPr/>
        <p:txBody>
          <a:bodyPr/>
          <a:lstStyle/>
          <a:p>
            <a:pPr marL="0" indent="0">
              <a:buFontTx/>
              <a:buNone/>
            </a:pPr>
            <a:r>
              <a:rPr lang="en-US" altLang="en-US" b="1" dirty="0"/>
              <a:t>Medicine</a:t>
            </a:r>
          </a:p>
          <a:p>
            <a:pPr marL="0" indent="0">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Sleep </a:t>
            </a:r>
            <a:r>
              <a:rPr lang="en-US" altLang="en-US" sz="2000" b="0" dirty="0"/>
              <a:t>(4 of 4)</a:t>
            </a:r>
            <a:endParaRPr lang="en-US" altLang="en-US" sz="2800" b="0" dirty="0"/>
          </a:p>
        </p:txBody>
      </p:sp>
      <p:sp>
        <p:nvSpPr>
          <p:cNvPr id="20483" name="Content Placeholder 2"/>
          <p:cNvSpPr>
            <a:spLocks noGrp="1"/>
          </p:cNvSpPr>
          <p:nvPr>
            <p:ph type="body" idx="1"/>
          </p:nvPr>
        </p:nvSpPr>
        <p:spPr/>
        <p:txBody>
          <a:bodyPr/>
          <a:lstStyle/>
          <a:p>
            <a:pPr lvl="1">
              <a:spcBef>
                <a:spcPct val="35000"/>
              </a:spcBef>
            </a:pPr>
            <a:r>
              <a:rPr lang="en-US" altLang="en-US" dirty="0"/>
              <a:t>Establish a calming presleep routine.</a:t>
            </a:r>
          </a:p>
          <a:p>
            <a:pPr lvl="1">
              <a:spcBef>
                <a:spcPct val="35000"/>
              </a:spcBef>
            </a:pPr>
            <a:r>
              <a:rPr lang="en-US" altLang="en-US" dirty="0"/>
              <a:t>Sleep when truly tired.</a:t>
            </a:r>
          </a:p>
          <a:p>
            <a:pPr lvl="1">
              <a:spcBef>
                <a:spcPct val="35000"/>
              </a:spcBef>
            </a:pPr>
            <a:r>
              <a:rPr lang="en-US" altLang="en-US" dirty="0"/>
              <a:t>Don’t watch the clock.</a:t>
            </a:r>
          </a:p>
          <a:p>
            <a:pPr lvl="1">
              <a:spcBef>
                <a:spcPct val="35000"/>
              </a:spcBef>
            </a:pPr>
            <a:r>
              <a:rPr lang="en-US" altLang="en-US" dirty="0"/>
              <a:t>Keep a consistent sleep schedule.</a:t>
            </a:r>
          </a:p>
          <a:p>
            <a:pPr lvl="1">
              <a:spcBef>
                <a:spcPct val="35000"/>
              </a:spcBef>
            </a:pPr>
            <a:r>
              <a:rPr lang="en-US" altLang="en-US" dirty="0"/>
              <a:t>Expose yourself to natural light during your waking hours.</a:t>
            </a:r>
          </a:p>
        </p:txBody>
      </p:sp>
    </p:spTree>
    <p:extLst>
      <p:ext uri="{BB962C8B-B14F-4D97-AF65-F5344CB8AC3E}">
        <p14:creationId xmlns:p14="http://schemas.microsoft.com/office/powerpoint/2010/main" val="247590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Disease Prevention and Health Promotion </a:t>
            </a:r>
            <a:r>
              <a:rPr lang="en-US" altLang="en-US" sz="2000" b="0" dirty="0"/>
              <a:t>(1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Disease prevention</a:t>
            </a:r>
          </a:p>
          <a:p>
            <a:pPr lvl="1">
              <a:spcBef>
                <a:spcPct val="35000"/>
              </a:spcBef>
            </a:pPr>
            <a:r>
              <a:rPr lang="en-US" altLang="en-US" dirty="0"/>
              <a:t>Focuses on medical care and prevention to avoid the effects of disease</a:t>
            </a:r>
          </a:p>
          <a:p>
            <a:pPr>
              <a:spcBef>
                <a:spcPct val="35000"/>
              </a:spcBef>
            </a:pPr>
            <a:r>
              <a:rPr lang="en-US" altLang="en-US" dirty="0"/>
              <a:t>Health promotion</a:t>
            </a:r>
          </a:p>
          <a:p>
            <a:pPr lvl="1">
              <a:spcBef>
                <a:spcPct val="35000"/>
              </a:spcBef>
            </a:pPr>
            <a:r>
              <a:rPr lang="en-US" altLang="en-US" dirty="0"/>
              <a:t>Focuses on personal practices and social habits to improve one’s health</a:t>
            </a:r>
          </a:p>
        </p:txBody>
      </p:sp>
    </p:spTree>
    <p:extLst>
      <p:ext uri="{BB962C8B-B14F-4D97-AF65-F5344CB8AC3E}">
        <p14:creationId xmlns:p14="http://schemas.microsoft.com/office/powerpoint/2010/main" val="287921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Disease Prevention and Health Promotion </a:t>
            </a:r>
            <a:r>
              <a:rPr lang="en-US" altLang="en-US" sz="2000" b="0" dirty="0"/>
              <a:t>(2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Smoking, vaping or chewing nicotine can lead to cardiovascular and respiratory illness, as well as cancer.</a:t>
            </a:r>
          </a:p>
          <a:p>
            <a:pPr>
              <a:spcBef>
                <a:spcPct val="35000"/>
              </a:spcBef>
            </a:pPr>
            <a:r>
              <a:rPr lang="en-US" altLang="en-US" dirty="0"/>
              <a:t>Strategies are available to assist with quitting nicotine containing products.</a:t>
            </a:r>
          </a:p>
        </p:txBody>
      </p:sp>
    </p:spTree>
    <p:extLst>
      <p:ext uri="{BB962C8B-B14F-4D97-AF65-F5344CB8AC3E}">
        <p14:creationId xmlns:p14="http://schemas.microsoft.com/office/powerpoint/2010/main" val="37022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Disease Prevention and Health Promotion </a:t>
            </a:r>
            <a:r>
              <a:rPr lang="en-US" altLang="en-US" sz="2000" b="0" dirty="0"/>
              <a:t>(3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Alcohol abuse</a:t>
            </a:r>
          </a:p>
          <a:p>
            <a:pPr lvl="1">
              <a:spcBef>
                <a:spcPct val="35000"/>
              </a:spcBef>
            </a:pPr>
            <a:r>
              <a:rPr lang="en-US" altLang="en-US" dirty="0"/>
              <a:t>Acceptable alcohol consumption is described to be one drink per day for women and two drinks per day for men.</a:t>
            </a:r>
          </a:p>
          <a:p>
            <a:pPr lvl="1">
              <a:spcBef>
                <a:spcPct val="35000"/>
              </a:spcBef>
            </a:pPr>
            <a:r>
              <a:rPr lang="en-US" altLang="en-US" dirty="0"/>
              <a:t>Excessive alcohol use can adversely affect many body systems and increase the risk of developing certain cancers.</a:t>
            </a:r>
          </a:p>
        </p:txBody>
      </p:sp>
    </p:spTree>
    <p:extLst>
      <p:ext uri="{BB962C8B-B14F-4D97-AF65-F5344CB8AC3E}">
        <p14:creationId xmlns:p14="http://schemas.microsoft.com/office/powerpoint/2010/main" val="10366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Disease Prevention and Health Promotion </a:t>
            </a:r>
            <a:r>
              <a:rPr lang="en-US" altLang="en-US" sz="2000" b="0" dirty="0"/>
              <a:t>(4 of 4)</a:t>
            </a:r>
            <a:endParaRPr lang="en-US" altLang="en-US" sz="2800" b="0" dirty="0"/>
          </a:p>
        </p:txBody>
      </p:sp>
      <p:sp>
        <p:nvSpPr>
          <p:cNvPr id="20483" name="Content Placeholder 2"/>
          <p:cNvSpPr>
            <a:spLocks noGrp="1"/>
          </p:cNvSpPr>
          <p:nvPr>
            <p:ph type="body" idx="1"/>
          </p:nvPr>
        </p:nvSpPr>
        <p:spPr/>
        <p:txBody>
          <a:bodyPr/>
          <a:lstStyle/>
          <a:p>
            <a:pPr>
              <a:spcBef>
                <a:spcPct val="35000"/>
              </a:spcBef>
            </a:pPr>
            <a:r>
              <a:rPr lang="en-US" altLang="en-US" dirty="0"/>
              <a:t>Drug use</a:t>
            </a:r>
          </a:p>
          <a:p>
            <a:pPr lvl="1">
              <a:spcBef>
                <a:spcPct val="35000"/>
              </a:spcBef>
            </a:pPr>
            <a:r>
              <a:rPr lang="en-US" altLang="en-US" dirty="0"/>
              <a:t>Both prescription medications and illegal or illicit drugs may be abused or misused.</a:t>
            </a:r>
          </a:p>
          <a:p>
            <a:pPr lvl="1">
              <a:spcBef>
                <a:spcPct val="35000"/>
              </a:spcBef>
            </a:pPr>
            <a:r>
              <a:rPr lang="en-US" altLang="en-US" dirty="0"/>
              <a:t>Many EMS agencies drug test their employees for illegal and prescription drugs.</a:t>
            </a:r>
          </a:p>
        </p:txBody>
      </p:sp>
    </p:spTree>
    <p:extLst>
      <p:ext uri="{BB962C8B-B14F-4D97-AF65-F5344CB8AC3E}">
        <p14:creationId xmlns:p14="http://schemas.microsoft.com/office/powerpoint/2010/main" val="247011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145B-E3A5-4DFA-B1F4-09B5BB55FBA1}"/>
              </a:ext>
            </a:extLst>
          </p:cNvPr>
          <p:cNvSpPr>
            <a:spLocks noGrp="1"/>
          </p:cNvSpPr>
          <p:nvPr>
            <p:ph type="title"/>
          </p:nvPr>
        </p:nvSpPr>
        <p:spPr/>
        <p:txBody>
          <a:bodyPr/>
          <a:lstStyle/>
          <a:p>
            <a:r>
              <a:rPr lang="en-US" dirty="0"/>
              <a:t>Balancing Work, Family, and Health</a:t>
            </a:r>
          </a:p>
        </p:txBody>
      </p:sp>
      <p:sp>
        <p:nvSpPr>
          <p:cNvPr id="3" name="Content Placeholder 2">
            <a:extLst>
              <a:ext uri="{FF2B5EF4-FFF2-40B4-BE49-F238E27FC236}">
                <a16:creationId xmlns:a16="http://schemas.microsoft.com/office/drawing/2014/main" id="{670DA742-C06B-4830-A259-2A45F9D95C3D}"/>
              </a:ext>
            </a:extLst>
          </p:cNvPr>
          <p:cNvSpPr>
            <a:spLocks noGrp="1"/>
          </p:cNvSpPr>
          <p:nvPr>
            <p:ph idx="1"/>
          </p:nvPr>
        </p:nvSpPr>
        <p:spPr/>
        <p:txBody>
          <a:bodyPr/>
          <a:lstStyle/>
          <a:p>
            <a:r>
              <a:rPr lang="en-US" dirty="0"/>
              <a:t>Rotate your schedule to give yourself time off.</a:t>
            </a:r>
          </a:p>
          <a:p>
            <a:r>
              <a:rPr lang="en-US" dirty="0"/>
              <a:t>Take vacations.</a:t>
            </a:r>
          </a:p>
          <a:p>
            <a:r>
              <a:rPr lang="en-US" dirty="0"/>
              <a:t>Seek help when stress becomes more than you can handle.</a:t>
            </a:r>
          </a:p>
          <a:p>
            <a:endParaRPr lang="en-US" dirty="0"/>
          </a:p>
        </p:txBody>
      </p:sp>
    </p:spTree>
    <p:extLst>
      <p:ext uri="{BB962C8B-B14F-4D97-AF65-F5344CB8AC3E}">
        <p14:creationId xmlns:p14="http://schemas.microsoft.com/office/powerpoint/2010/main" val="35099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dirty="0"/>
              <a:t>Infectious and Communicable Diseases </a:t>
            </a:r>
            <a:r>
              <a:rPr lang="en-US" altLang="en-US" sz="2000" b="0" dirty="0"/>
              <a:t>(1 of 2)</a:t>
            </a:r>
            <a:endParaRPr lang="en-US" altLang="en-US" sz="2800" b="0" dirty="0"/>
          </a:p>
        </p:txBody>
      </p:sp>
      <p:sp>
        <p:nvSpPr>
          <p:cNvPr id="21507" name="Content Placeholder 2"/>
          <p:cNvSpPr>
            <a:spLocks noGrp="1"/>
          </p:cNvSpPr>
          <p:nvPr>
            <p:ph type="body" idx="1"/>
          </p:nvPr>
        </p:nvSpPr>
        <p:spPr/>
        <p:txBody>
          <a:bodyPr/>
          <a:lstStyle/>
          <a:p>
            <a:pPr eaLnBrk="1" hangingPunct="1">
              <a:spcBef>
                <a:spcPct val="35000"/>
              </a:spcBef>
            </a:pPr>
            <a:r>
              <a:rPr lang="en-US" altLang="en-US" dirty="0"/>
              <a:t>Infectious disease is caused by organisms within the body.</a:t>
            </a:r>
          </a:p>
          <a:p>
            <a:pPr eaLnBrk="1" hangingPunct="1">
              <a:spcBef>
                <a:spcPct val="35000"/>
              </a:spcBef>
            </a:pPr>
            <a:r>
              <a:rPr lang="en-US" altLang="en-US" dirty="0"/>
              <a:t>Communicable disease can be spread</a:t>
            </a:r>
          </a:p>
          <a:p>
            <a:pPr lvl="1" eaLnBrk="1" hangingPunct="1">
              <a:spcBef>
                <a:spcPct val="35000"/>
              </a:spcBef>
            </a:pPr>
            <a:r>
              <a:rPr lang="en-US" altLang="en-US" dirty="0"/>
              <a:t>From person to person</a:t>
            </a:r>
          </a:p>
          <a:p>
            <a:pPr lvl="1" eaLnBrk="1" hangingPunct="1">
              <a:spcBef>
                <a:spcPct val="35000"/>
              </a:spcBef>
            </a:pPr>
            <a:r>
              <a:rPr lang="en-US" altLang="en-US" dirty="0"/>
              <a:t>From one species to another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Infectious and Communicable Diseases</a:t>
            </a:r>
            <a:r>
              <a:rPr lang="en-US" altLang="en-US" sz="2400" dirty="0"/>
              <a:t> </a:t>
            </a:r>
            <a:r>
              <a:rPr lang="en-US" altLang="en-US" sz="2000" b="0" dirty="0"/>
              <a:t>(2 of 2)</a:t>
            </a:r>
            <a:endParaRPr lang="en-US" altLang="en-US" sz="2800" b="0" dirty="0"/>
          </a:p>
        </p:txBody>
      </p:sp>
      <p:sp>
        <p:nvSpPr>
          <p:cNvPr id="22531" name="Content Placeholder 2"/>
          <p:cNvSpPr>
            <a:spLocks noGrp="1"/>
          </p:cNvSpPr>
          <p:nvPr>
            <p:ph type="body" idx="1"/>
          </p:nvPr>
        </p:nvSpPr>
        <p:spPr/>
        <p:txBody>
          <a:bodyPr/>
          <a:lstStyle/>
          <a:p>
            <a:pPr>
              <a:spcBef>
                <a:spcPct val="35000"/>
              </a:spcBef>
            </a:pPr>
            <a:r>
              <a:rPr lang="en-US" altLang="en-US" dirty="0"/>
              <a:t>Infection risk can be minimized by</a:t>
            </a:r>
          </a:p>
          <a:p>
            <a:pPr lvl="1">
              <a:spcBef>
                <a:spcPct val="35000"/>
              </a:spcBef>
            </a:pPr>
            <a:r>
              <a:rPr lang="en-US" altLang="en-US" dirty="0"/>
              <a:t>Immunizations</a:t>
            </a:r>
          </a:p>
          <a:p>
            <a:pPr lvl="1">
              <a:spcBef>
                <a:spcPct val="35000"/>
              </a:spcBef>
            </a:pPr>
            <a:r>
              <a:rPr lang="en-US" altLang="en-US" dirty="0"/>
              <a:t>Protective techniques</a:t>
            </a:r>
          </a:p>
          <a:p>
            <a:pPr lvl="1">
              <a:spcBef>
                <a:spcPct val="35000"/>
              </a:spcBef>
            </a:pPr>
            <a:r>
              <a:rPr lang="en-US" altLang="en-US" dirty="0"/>
              <a:t>Handwashing </a:t>
            </a:r>
          </a:p>
          <a:p>
            <a:pPr>
              <a:spcBef>
                <a:spcPct val="35000"/>
              </a:spcBef>
            </a:pPr>
            <a:r>
              <a:rPr lang="en-US" altLang="en-US" dirty="0"/>
              <a:t>Terminology</a:t>
            </a:r>
          </a:p>
          <a:p>
            <a:pPr lvl="1">
              <a:spcBef>
                <a:spcPct val="35000"/>
              </a:spcBef>
            </a:pPr>
            <a:r>
              <a:rPr lang="en-US" altLang="en-US" dirty="0"/>
              <a:t>Pathogen</a:t>
            </a:r>
          </a:p>
          <a:p>
            <a:pPr lvl="1">
              <a:spcBef>
                <a:spcPct val="35000"/>
              </a:spcBef>
            </a:pPr>
            <a:r>
              <a:rPr lang="en-US" altLang="en-US" dirty="0"/>
              <a:t>Contamination</a:t>
            </a:r>
          </a:p>
          <a:p>
            <a:pPr lvl="1">
              <a:spcBef>
                <a:spcPct val="35000"/>
              </a:spcBef>
            </a:pPr>
            <a:r>
              <a:rPr lang="en-US" altLang="en-US" dirty="0"/>
              <a:t>Exposure</a:t>
            </a:r>
          </a:p>
          <a:p>
            <a:pPr lvl="1">
              <a:spcBef>
                <a:spcPct val="35000"/>
              </a:spcBef>
            </a:pPr>
            <a:r>
              <a:rPr lang="en-US" altLang="en-US" dirty="0"/>
              <a:t>PPE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dirty="0"/>
              <a:t>Routes of Transmission</a:t>
            </a:r>
            <a:endParaRPr lang="en-US" altLang="en-US" sz="2800" b="0" dirty="0"/>
          </a:p>
        </p:txBody>
      </p:sp>
      <p:sp>
        <p:nvSpPr>
          <p:cNvPr id="23555" name="Content Placeholder 2"/>
          <p:cNvSpPr>
            <a:spLocks noGrp="1"/>
          </p:cNvSpPr>
          <p:nvPr>
            <p:ph type="body" idx="1"/>
          </p:nvPr>
        </p:nvSpPr>
        <p:spPr/>
        <p:txBody>
          <a:bodyPr/>
          <a:lstStyle/>
          <a:p>
            <a:pPr eaLnBrk="1" hangingPunct="1">
              <a:spcBef>
                <a:spcPct val="35000"/>
              </a:spcBef>
              <a:buFontTx/>
              <a:buNone/>
            </a:pPr>
            <a:r>
              <a:rPr lang="en-US" altLang="en-US" dirty="0"/>
              <a:t>Routes include:</a:t>
            </a:r>
          </a:p>
          <a:p>
            <a:pPr eaLnBrk="1" hangingPunct="1">
              <a:spcBef>
                <a:spcPct val="35000"/>
              </a:spcBef>
            </a:pPr>
            <a:r>
              <a:rPr lang="en-US" altLang="en-US" dirty="0"/>
              <a:t>Direct contact (eg, bloodborne pathogens)</a:t>
            </a:r>
          </a:p>
          <a:p>
            <a:pPr eaLnBrk="1" hangingPunct="1">
              <a:spcBef>
                <a:spcPct val="35000"/>
              </a:spcBef>
            </a:pPr>
            <a:r>
              <a:rPr lang="en-US" altLang="en-US" dirty="0"/>
              <a:t>Indirect contact (eg, needlesticks)</a:t>
            </a:r>
          </a:p>
          <a:p>
            <a:pPr eaLnBrk="1" hangingPunct="1">
              <a:spcBef>
                <a:spcPct val="35000"/>
              </a:spcBef>
            </a:pPr>
            <a:r>
              <a:rPr lang="en-US" altLang="en-US" dirty="0"/>
              <a:t>Airborne transmission (eg, sneezing)</a:t>
            </a:r>
          </a:p>
          <a:p>
            <a:pPr eaLnBrk="1" hangingPunct="1">
              <a:spcBef>
                <a:spcPct val="35000"/>
              </a:spcBef>
            </a:pPr>
            <a:r>
              <a:rPr lang="en-US" altLang="en-US" dirty="0"/>
              <a:t>Foodborne transmission (eg, contaminated food)</a:t>
            </a:r>
          </a:p>
          <a:p>
            <a:pPr eaLnBrk="1" hangingPunct="1">
              <a:spcBef>
                <a:spcPct val="35000"/>
              </a:spcBef>
            </a:pPr>
            <a:r>
              <a:rPr lang="en-US" altLang="en-US" dirty="0"/>
              <a:t>Vector-borne transmission (eg, fleas)</a:t>
            </a:r>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sz="2800" dirty="0"/>
              <a:t>Risk Reduction and Prevention for Infectious and Communicable Diseases</a:t>
            </a:r>
            <a:endParaRPr lang="en-US" altLang="en-US" sz="2800" b="0" dirty="0"/>
          </a:p>
        </p:txBody>
      </p:sp>
      <p:sp>
        <p:nvSpPr>
          <p:cNvPr id="25603" name="Content Placeholder 2"/>
          <p:cNvSpPr>
            <a:spLocks noGrp="1"/>
          </p:cNvSpPr>
          <p:nvPr>
            <p:ph type="body" idx="1"/>
          </p:nvPr>
        </p:nvSpPr>
        <p:spPr/>
        <p:txBody>
          <a:bodyPr/>
          <a:lstStyle/>
          <a:p>
            <a:pPr eaLnBrk="1" hangingPunct="1">
              <a:spcBef>
                <a:spcPct val="35000"/>
              </a:spcBef>
            </a:pPr>
            <a:r>
              <a:rPr lang="en-US" altLang="en-US" dirty="0"/>
              <a:t>All EMTs are trained in handling bloodborne pathogens.</a:t>
            </a:r>
          </a:p>
          <a:p>
            <a:pPr eaLnBrk="1" hangingPunct="1">
              <a:spcBef>
                <a:spcPct val="35000"/>
              </a:spcBef>
            </a:pPr>
            <a:r>
              <a:rPr lang="en-US" altLang="en-US" dirty="0"/>
              <a:t>CDC developed standard precautions:</a:t>
            </a:r>
          </a:p>
          <a:p>
            <a:pPr lvl="1" eaLnBrk="1" hangingPunct="1">
              <a:spcBef>
                <a:spcPct val="35000"/>
              </a:spcBef>
            </a:pPr>
            <a:r>
              <a:rPr lang="en-US" altLang="en-US" dirty="0"/>
              <a:t>Hand hygiene</a:t>
            </a:r>
          </a:p>
          <a:p>
            <a:pPr lvl="1" eaLnBrk="1" hangingPunct="1">
              <a:spcBef>
                <a:spcPct val="35000"/>
              </a:spcBef>
            </a:pPr>
            <a:r>
              <a:rPr lang="en-US" altLang="en-US" dirty="0"/>
              <a:t>Personal protective equipment</a:t>
            </a:r>
          </a:p>
          <a:p>
            <a:pPr lvl="2" eaLnBrk="1" hangingPunct="1">
              <a:spcBef>
                <a:spcPct val="35000"/>
              </a:spcBef>
            </a:pPr>
            <a:r>
              <a:rPr lang="en-US" altLang="en-US" sz="2000" dirty="0"/>
              <a:t>Gloves</a:t>
            </a:r>
          </a:p>
          <a:p>
            <a:pPr lvl="2" eaLnBrk="1" hangingPunct="1">
              <a:spcBef>
                <a:spcPct val="35000"/>
              </a:spcBef>
            </a:pPr>
            <a:r>
              <a:rPr lang="en-US" altLang="en-US" sz="2000" dirty="0"/>
              <a:t>Gown</a:t>
            </a:r>
          </a:p>
          <a:p>
            <a:pPr lvl="2" eaLnBrk="1" hangingPunct="1">
              <a:spcBef>
                <a:spcPct val="35000"/>
              </a:spcBef>
            </a:pPr>
            <a:r>
              <a:rPr lang="en-US" altLang="en-US" sz="2000" dirty="0"/>
              <a:t>Mask, eye protection, face shield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endParaRPr lang="en-US" altLang="en-US" sz="2800" b="0" dirty="0"/>
          </a:p>
        </p:txBody>
      </p:sp>
      <p:sp>
        <p:nvSpPr>
          <p:cNvPr id="7171" name="Rectangle 3"/>
          <p:cNvSpPr>
            <a:spLocks noGrp="1" noChangeArrowheads="1"/>
          </p:cNvSpPr>
          <p:nvPr>
            <p:ph type="body" idx="1"/>
            <p:custDataLst>
              <p:tags r:id="rId1"/>
            </p:custDataLst>
          </p:nvPr>
        </p:nvSpPr>
        <p:spPr/>
        <p:txBody>
          <a:bodyPr/>
          <a:lstStyle/>
          <a:p>
            <a:pPr>
              <a:buFontTx/>
              <a:buNone/>
            </a:pPr>
            <a:r>
              <a:rPr lang="en-US" altLang="en-US" b="1" dirty="0"/>
              <a:t>Infectious Diseases</a:t>
            </a:r>
          </a:p>
          <a:p>
            <a:pPr>
              <a:buFontTx/>
              <a:buNone/>
            </a:pPr>
            <a:r>
              <a:rPr lang="en-US" altLang="en-US" dirty="0"/>
              <a:t>Awareness of</a:t>
            </a:r>
          </a:p>
          <a:p>
            <a:pPr>
              <a:spcBef>
                <a:spcPct val="35000"/>
              </a:spcBef>
            </a:pPr>
            <a:r>
              <a:rPr lang="en-US" altLang="en-US" dirty="0"/>
              <a:t>How to decontaminate equipment after treating a patient </a:t>
            </a:r>
          </a:p>
          <a:p>
            <a:pPr>
              <a:spcBef>
                <a:spcPct val="35000"/>
              </a:spcBef>
              <a:buFontTx/>
              <a:buNone/>
            </a:pPr>
            <a:r>
              <a:rPr lang="en-US" altLang="en-US" dirty="0"/>
              <a:t>Assessment and management of</a:t>
            </a:r>
          </a:p>
          <a:p>
            <a:pPr>
              <a:spcBef>
                <a:spcPct val="35000"/>
              </a:spcBef>
            </a:pPr>
            <a:r>
              <a:rPr lang="en-US" altLang="en-US" dirty="0"/>
              <a:t>How to decontaminate the ambulance and equipment after treating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dirty="0"/>
              <a:t>Donning and Doffing PPE</a:t>
            </a:r>
            <a:endParaRPr lang="en-US" altLang="en-US" sz="3600" b="0" dirty="0"/>
          </a:p>
        </p:txBody>
      </p:sp>
      <p:sp>
        <p:nvSpPr>
          <p:cNvPr id="46083" name="Content Placeholder 2"/>
          <p:cNvSpPr>
            <a:spLocks noGrp="1"/>
          </p:cNvSpPr>
          <p:nvPr>
            <p:ph type="body" idx="1"/>
          </p:nvPr>
        </p:nvSpPr>
        <p:spPr/>
        <p:txBody>
          <a:bodyPr/>
          <a:lstStyle/>
          <a:p>
            <a:pPr eaLnBrk="1" hangingPunct="1">
              <a:spcBef>
                <a:spcPct val="35000"/>
              </a:spcBef>
              <a:defRPr/>
            </a:pPr>
            <a:r>
              <a:rPr lang="en-US" altLang="en-US" dirty="0">
                <a:cs typeface="+mn-cs"/>
              </a:rPr>
              <a:t>Donning: putting on full PPE</a:t>
            </a:r>
          </a:p>
          <a:p>
            <a:pPr eaLnBrk="1" hangingPunct="1">
              <a:spcBef>
                <a:spcPct val="35000"/>
              </a:spcBef>
              <a:defRPr/>
            </a:pPr>
            <a:r>
              <a:rPr lang="en-US" altLang="en-US" dirty="0">
                <a:cs typeface="+mn-cs"/>
              </a:rPr>
              <a:t>Doffing: removal of full PPE</a:t>
            </a:r>
          </a:p>
          <a:p>
            <a:pPr eaLnBrk="1" hangingPunct="1">
              <a:spcBef>
                <a:spcPct val="35000"/>
              </a:spcBef>
              <a:defRPr/>
            </a:pPr>
            <a:r>
              <a:rPr lang="en-US" altLang="en-US" dirty="0">
                <a:cs typeface="+mn-cs"/>
              </a:rPr>
              <a:t>Perform in a consistent sequence to reduce the risk of contamination.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dirty="0"/>
              <a:t>Proper Hand Hygiene </a:t>
            </a:r>
            <a:r>
              <a:rPr lang="en-US" altLang="en-US" sz="2000" b="0" dirty="0"/>
              <a:t>(1 of 2)</a:t>
            </a:r>
            <a:endParaRPr lang="en-US" altLang="en-US" sz="2800" b="0" dirty="0"/>
          </a:p>
        </p:txBody>
      </p:sp>
      <p:sp>
        <p:nvSpPr>
          <p:cNvPr id="27651" name="Content Placeholder 2"/>
          <p:cNvSpPr>
            <a:spLocks noGrp="1"/>
          </p:cNvSpPr>
          <p:nvPr>
            <p:ph type="body" idx="1"/>
          </p:nvPr>
        </p:nvSpPr>
        <p:spPr>
          <a:xfrm>
            <a:off x="914400" y="1447800"/>
            <a:ext cx="5283200" cy="4800600"/>
          </a:xfrm>
        </p:spPr>
        <p:txBody>
          <a:bodyPr/>
          <a:lstStyle/>
          <a:p>
            <a:pPr eaLnBrk="1" hangingPunct="1">
              <a:spcBef>
                <a:spcPct val="35000"/>
              </a:spcBef>
            </a:pPr>
            <a:r>
              <a:rPr lang="en-US" altLang="en-US" dirty="0"/>
              <a:t>Handwashing is the simplest, yet most effective way to control disease transmission.</a:t>
            </a:r>
          </a:p>
          <a:p>
            <a:pPr eaLnBrk="1" hangingPunct="1">
              <a:spcBef>
                <a:spcPct val="35000"/>
              </a:spcBef>
            </a:pPr>
            <a:r>
              <a:rPr lang="en-US" altLang="en-US" dirty="0"/>
              <a:t>Wash hands before and after patient contact, even if you wear gloves.</a:t>
            </a:r>
          </a:p>
        </p:txBody>
      </p:sp>
      <p:pic>
        <p:nvPicPr>
          <p:cNvPr id="2050" name="Picture 2" descr="A photo of a man washing his hands at a faucet under running water. The fingers of both the hands are intertwined as he scrubs between the finge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618" y="1476374"/>
            <a:ext cx="4321320" cy="3062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27618" y="4539124"/>
            <a:ext cx="5638801" cy="1200329"/>
          </a:xfrm>
          <a:prstGeom prst="rect">
            <a:avLst/>
          </a:prstGeom>
        </p:spPr>
        <p:txBody>
          <a:bodyPr wrap="square">
            <a:spAutoFit/>
          </a:bodyPr>
          <a:lstStyle/>
          <a:p>
            <a:r>
              <a:rPr lang="en-US" b="1" dirty="0"/>
              <a:t>FIGURE 2-8 </a:t>
            </a:r>
            <a:r>
              <a:rPr lang="en-US" dirty="0"/>
              <a:t>When washing your hands, rub your hands</a:t>
            </a:r>
          </a:p>
          <a:p>
            <a:r>
              <a:rPr lang="en-US" dirty="0"/>
              <a:t>together for at least 20 seconds to work up a lather. Pay</a:t>
            </a:r>
          </a:p>
          <a:p>
            <a:r>
              <a:rPr lang="en-US" dirty="0"/>
              <a:t>particular attention to your fingernails, the areas between</a:t>
            </a:r>
          </a:p>
          <a:p>
            <a:r>
              <a:rPr lang="en-US" dirty="0"/>
              <a:t>fingers, and the back of the hands.</a:t>
            </a:r>
          </a:p>
        </p:txBody>
      </p:sp>
      <p:sp>
        <p:nvSpPr>
          <p:cNvPr id="3" name="Rectangle 2"/>
          <p:cNvSpPr/>
          <p:nvPr/>
        </p:nvSpPr>
        <p:spPr>
          <a:xfrm>
            <a:off x="6227618" y="5757864"/>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dirty="0"/>
              <a:t>Proper Hand Hygiene </a:t>
            </a:r>
            <a:r>
              <a:rPr lang="en-US" altLang="en-US" sz="2000" b="0" dirty="0"/>
              <a:t>(2 of 2)</a:t>
            </a:r>
            <a:endParaRPr lang="en-US" altLang="en-US" sz="2800" b="0" dirty="0"/>
          </a:p>
        </p:txBody>
      </p:sp>
      <p:sp>
        <p:nvSpPr>
          <p:cNvPr id="28675" name="Content Placeholder 2"/>
          <p:cNvSpPr>
            <a:spLocks noGrp="1"/>
          </p:cNvSpPr>
          <p:nvPr>
            <p:ph type="body" idx="1"/>
            <p:custDataLst>
              <p:tags r:id="rId1"/>
            </p:custDataLst>
          </p:nvPr>
        </p:nvSpPr>
        <p:spPr>
          <a:xfrm>
            <a:off x="914400" y="1447800"/>
            <a:ext cx="5283200" cy="4800600"/>
          </a:xfrm>
        </p:spPr>
        <p:txBody>
          <a:bodyPr/>
          <a:lstStyle/>
          <a:p>
            <a:pPr eaLnBrk="1" hangingPunct="1">
              <a:spcBef>
                <a:spcPct val="35000"/>
              </a:spcBef>
            </a:pPr>
            <a:r>
              <a:rPr lang="en-US" altLang="en-US" dirty="0"/>
              <a:t>If there is no running water, use a waterless handwashing substitute.</a:t>
            </a:r>
            <a:endParaRPr lang="en-US" altLang="en-US" dirty="0">
              <a:solidFill>
                <a:srgbClr val="000000"/>
              </a:solidFill>
            </a:endParaRPr>
          </a:p>
        </p:txBody>
      </p:sp>
      <p:pic>
        <p:nvPicPr>
          <p:cNvPr id="3074" name="Picture 2" descr="A photo of a pair of hands using a hand wash. One hand is pushing down on the nozzle and the other is catching the clear flui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890" y="1476375"/>
            <a:ext cx="4405456" cy="33779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890" y="4854359"/>
            <a:ext cx="5818619" cy="923330"/>
          </a:xfrm>
          <a:prstGeom prst="rect">
            <a:avLst/>
          </a:prstGeom>
        </p:spPr>
        <p:txBody>
          <a:bodyPr wrap="square">
            <a:spAutoFit/>
          </a:bodyPr>
          <a:lstStyle/>
          <a:p>
            <a:r>
              <a:rPr lang="en-US" b="1" dirty="0"/>
              <a:t>FIGURE 2-9 </a:t>
            </a:r>
            <a:r>
              <a:rPr lang="en-US" dirty="0"/>
              <a:t>Use a waterless </a:t>
            </a:r>
            <a:r>
              <a:rPr lang="en-US" dirty="0" err="1"/>
              <a:t>handwashing</a:t>
            </a:r>
            <a:r>
              <a:rPr lang="en-US" dirty="0"/>
              <a:t> solution if</a:t>
            </a:r>
          </a:p>
          <a:p>
            <a:r>
              <a:rPr lang="en-US" dirty="0"/>
              <a:t>running water is not available. Be sure to wash your hands</a:t>
            </a:r>
          </a:p>
          <a:p>
            <a:r>
              <a:rPr lang="en-US" dirty="0"/>
              <a:t>with soap and water once you arrive at the hospital.</a:t>
            </a:r>
          </a:p>
        </p:txBody>
      </p:sp>
      <p:sp>
        <p:nvSpPr>
          <p:cNvPr id="3" name="Rectangle 2"/>
          <p:cNvSpPr/>
          <p:nvPr/>
        </p:nvSpPr>
        <p:spPr>
          <a:xfrm>
            <a:off x="5943890" y="5777689"/>
            <a:ext cx="161775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Svanblar</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Gloves </a:t>
            </a:r>
            <a:r>
              <a:rPr lang="en-US" altLang="en-US" sz="2000" b="0" dirty="0"/>
              <a:t>(1 of 2)</a:t>
            </a:r>
            <a:endParaRPr lang="en-US" altLang="en-US" sz="2800" b="0" dirty="0"/>
          </a:p>
        </p:txBody>
      </p:sp>
      <p:sp>
        <p:nvSpPr>
          <p:cNvPr id="29699" name="Content Placeholder 2"/>
          <p:cNvSpPr>
            <a:spLocks noGrp="1"/>
          </p:cNvSpPr>
          <p:nvPr>
            <p:ph type="body" idx="1"/>
          </p:nvPr>
        </p:nvSpPr>
        <p:spPr>
          <a:xfrm>
            <a:off x="914400" y="1447800"/>
            <a:ext cx="5283200" cy="4800600"/>
          </a:xfrm>
        </p:spPr>
        <p:txBody>
          <a:bodyPr/>
          <a:lstStyle/>
          <a:p>
            <a:pPr>
              <a:spcBef>
                <a:spcPct val="35000"/>
              </a:spcBef>
            </a:pPr>
            <a:r>
              <a:rPr lang="en-US" altLang="en-US" dirty="0"/>
              <a:t>Wear gloves if there is any possibility for exposure to blood or body fluids.</a:t>
            </a:r>
          </a:p>
          <a:p>
            <a:pPr>
              <a:spcBef>
                <a:spcPct val="35000"/>
              </a:spcBef>
            </a:pPr>
            <a:r>
              <a:rPr lang="en-US" altLang="en-US" dirty="0"/>
              <a:t>Vinyl, nitrile, and latex gloves are effective protection.</a:t>
            </a:r>
          </a:p>
        </p:txBody>
      </p:sp>
      <p:pic>
        <p:nvPicPr>
          <p:cNvPr id="4098" name="Picture 2" descr="A photo of a hand wearing a heavy-duty utility glove wiping the surface of a metal table with tissu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11" y="1476375"/>
            <a:ext cx="4904508" cy="3432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47511" y="4908487"/>
            <a:ext cx="5340925" cy="923330"/>
          </a:xfrm>
          <a:prstGeom prst="rect">
            <a:avLst/>
          </a:prstGeom>
        </p:spPr>
        <p:txBody>
          <a:bodyPr wrap="square">
            <a:spAutoFit/>
          </a:bodyPr>
          <a:lstStyle/>
          <a:p>
            <a:r>
              <a:rPr lang="en-US" b="1" dirty="0"/>
              <a:t>FIGURE 2-10 </a:t>
            </a:r>
            <a:r>
              <a:rPr lang="en-US" dirty="0"/>
              <a:t>Use heavy-duty utility gloves to clean the</a:t>
            </a:r>
          </a:p>
          <a:p>
            <a:r>
              <a:rPr lang="en-US" dirty="0"/>
              <a:t>unit. You should not use lightweight latex or vinyl gloves for cleaning.</a:t>
            </a:r>
          </a:p>
        </p:txBody>
      </p:sp>
      <p:sp>
        <p:nvSpPr>
          <p:cNvPr id="3" name="Rectangle 2"/>
          <p:cNvSpPr/>
          <p:nvPr/>
        </p:nvSpPr>
        <p:spPr>
          <a:xfrm>
            <a:off x="6096000" y="583181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Gloves </a:t>
            </a:r>
            <a:r>
              <a:rPr lang="en-US" altLang="en-US" sz="2000" b="0" dirty="0"/>
              <a:t>(2 of 2)</a:t>
            </a:r>
          </a:p>
        </p:txBody>
      </p:sp>
      <p:sp>
        <p:nvSpPr>
          <p:cNvPr id="30723" name="Content Placeholder 2"/>
          <p:cNvSpPr>
            <a:spLocks noGrp="1"/>
          </p:cNvSpPr>
          <p:nvPr>
            <p:ph type="body" idx="1"/>
          </p:nvPr>
        </p:nvSpPr>
        <p:spPr/>
        <p:txBody>
          <a:bodyPr/>
          <a:lstStyle/>
          <a:p>
            <a:pPr>
              <a:spcBef>
                <a:spcPct val="35000"/>
              </a:spcBef>
            </a:pPr>
            <a:r>
              <a:rPr lang="en-US" altLang="en-US" dirty="0"/>
              <a:t>Removing gloves requires a special technique. </a:t>
            </a:r>
          </a:p>
          <a:p>
            <a:pPr lvl="1">
              <a:spcBef>
                <a:spcPct val="35000"/>
              </a:spcBef>
            </a:pPr>
            <a:r>
              <a:rPr lang="en-US" altLang="en-US" dirty="0"/>
              <a:t>Avoid contaminating yourself with materials on the outside of the gloves.</a:t>
            </a:r>
            <a:br>
              <a:rPr lang="en-US" altLang="en-US" dirty="0"/>
            </a:b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Eye Protection and Face Shields</a:t>
            </a:r>
          </a:p>
        </p:txBody>
      </p:sp>
      <p:sp>
        <p:nvSpPr>
          <p:cNvPr id="31747" name="Content Placeholder 2"/>
          <p:cNvSpPr>
            <a:spLocks noGrp="1"/>
          </p:cNvSpPr>
          <p:nvPr>
            <p:ph type="body" idx="1"/>
          </p:nvPr>
        </p:nvSpPr>
        <p:spPr>
          <a:xfrm>
            <a:off x="914400" y="1447800"/>
            <a:ext cx="5181600" cy="4800600"/>
          </a:xfrm>
        </p:spPr>
        <p:txBody>
          <a:bodyPr/>
          <a:lstStyle/>
          <a:p>
            <a:pPr>
              <a:spcBef>
                <a:spcPct val="35000"/>
              </a:spcBef>
            </a:pPr>
            <a:r>
              <a:rPr lang="en-US" altLang="en-US" dirty="0"/>
              <a:t>Eye protection protects from blood splatters.</a:t>
            </a:r>
          </a:p>
          <a:p>
            <a:pPr>
              <a:spcBef>
                <a:spcPct val="35000"/>
              </a:spcBef>
            </a:pPr>
            <a:r>
              <a:rPr lang="en-US" altLang="en-US" dirty="0"/>
              <a:t>Prescription glasses are not adequate.</a:t>
            </a:r>
          </a:p>
          <a:p>
            <a:pPr>
              <a:spcBef>
                <a:spcPct val="35000"/>
              </a:spcBef>
            </a:pPr>
            <a:r>
              <a:rPr lang="en-US" altLang="en-US" dirty="0"/>
              <a:t>Goggles or face shields are best.</a:t>
            </a:r>
            <a:endParaRPr lang="en-US" altLang="en-US" dirty="0">
              <a:solidFill>
                <a:srgbClr val="000000"/>
              </a:solidFill>
            </a:endParaRPr>
          </a:p>
        </p:txBody>
      </p:sp>
      <p:pic>
        <p:nvPicPr>
          <p:cNvPr id="5122" name="Picture 2" descr="A photo of an E M S wearing protective eyewear and a mask, attending to a patient. The patient is lying in supine position and is wearing an oxygen ma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906" y="1470570"/>
            <a:ext cx="4278312" cy="3379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7907" y="4850136"/>
            <a:ext cx="5026458" cy="923330"/>
          </a:xfrm>
          <a:prstGeom prst="rect">
            <a:avLst/>
          </a:prstGeom>
        </p:spPr>
        <p:txBody>
          <a:bodyPr wrap="square">
            <a:spAutoFit/>
          </a:bodyPr>
          <a:lstStyle/>
          <a:p>
            <a:r>
              <a:rPr lang="en-US" b="1" dirty="0"/>
              <a:t>FIGURE 2-11 </a:t>
            </a:r>
            <a:r>
              <a:rPr lang="en-US" dirty="0"/>
              <a:t>Wear eye protection with side shields to prevent blood splatter or airborne droplets from getting into your eyes.</a:t>
            </a:r>
          </a:p>
        </p:txBody>
      </p:sp>
      <p:sp>
        <p:nvSpPr>
          <p:cNvPr id="3" name="Rectangle 2"/>
          <p:cNvSpPr/>
          <p:nvPr/>
        </p:nvSpPr>
        <p:spPr>
          <a:xfrm>
            <a:off x="5987906" y="577346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Gowns</a:t>
            </a:r>
          </a:p>
        </p:txBody>
      </p:sp>
      <p:sp>
        <p:nvSpPr>
          <p:cNvPr id="32771" name="Content Placeholder 2"/>
          <p:cNvSpPr>
            <a:spLocks noGrp="1"/>
          </p:cNvSpPr>
          <p:nvPr>
            <p:ph type="body" idx="1"/>
          </p:nvPr>
        </p:nvSpPr>
        <p:spPr/>
        <p:txBody>
          <a:bodyPr/>
          <a:lstStyle/>
          <a:p>
            <a:pPr>
              <a:spcBef>
                <a:spcPct val="35000"/>
              </a:spcBef>
            </a:pPr>
            <a:r>
              <a:rPr lang="en-US" altLang="en-US" dirty="0"/>
              <a:t>Provide protection from extensive blood splatter.</a:t>
            </a:r>
          </a:p>
          <a:p>
            <a:pPr>
              <a:spcBef>
                <a:spcPct val="35000"/>
              </a:spcBef>
            </a:pPr>
            <a:r>
              <a:rPr lang="en-US" altLang="en-US" dirty="0"/>
              <a:t>Worn in situations such as:</a:t>
            </a:r>
          </a:p>
          <a:p>
            <a:pPr lvl="1">
              <a:spcBef>
                <a:spcPct val="35000"/>
              </a:spcBef>
            </a:pPr>
            <a:r>
              <a:rPr lang="en-US" altLang="en-US" dirty="0"/>
              <a:t>Aerosol-generating procedures</a:t>
            </a:r>
          </a:p>
          <a:p>
            <a:pPr lvl="1">
              <a:spcBef>
                <a:spcPct val="35000"/>
              </a:spcBef>
            </a:pPr>
            <a:r>
              <a:rPr lang="en-US" altLang="en-US" dirty="0"/>
              <a:t>Field delivery of a baby</a:t>
            </a:r>
          </a:p>
          <a:p>
            <a:pPr lvl="1">
              <a:spcBef>
                <a:spcPct val="35000"/>
              </a:spcBef>
            </a:pPr>
            <a:r>
              <a:rPr lang="en-US" altLang="en-US" dirty="0"/>
              <a:t>Major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Masks, Respirators, and Barrier Devices </a:t>
            </a:r>
            <a:r>
              <a:rPr lang="en-US" altLang="en-US" sz="2000" b="0" dirty="0"/>
              <a:t>(1 of 2)</a:t>
            </a:r>
            <a:endParaRPr lang="en-US" altLang="en-US" sz="2800" b="0" dirty="0"/>
          </a:p>
        </p:txBody>
      </p:sp>
      <p:sp>
        <p:nvSpPr>
          <p:cNvPr id="33795" name="Content Placeholder 2"/>
          <p:cNvSpPr>
            <a:spLocks noGrp="1"/>
          </p:cNvSpPr>
          <p:nvPr>
            <p:ph type="body" idx="1"/>
          </p:nvPr>
        </p:nvSpPr>
        <p:spPr>
          <a:xfrm>
            <a:off x="908050" y="1476375"/>
            <a:ext cx="5283200" cy="4800600"/>
          </a:xfrm>
        </p:spPr>
        <p:txBody>
          <a:bodyPr/>
          <a:lstStyle/>
          <a:p>
            <a:pPr>
              <a:spcBef>
                <a:spcPct val="35000"/>
              </a:spcBef>
            </a:pPr>
            <a:r>
              <a:rPr lang="en-US" altLang="en-US" sz="2400" dirty="0"/>
              <a:t>Standard surgical mask for fluid spatter</a:t>
            </a:r>
          </a:p>
          <a:p>
            <a:pPr>
              <a:spcBef>
                <a:spcPct val="35000"/>
              </a:spcBef>
            </a:pPr>
            <a:r>
              <a:rPr lang="en-US" altLang="en-US" sz="2400" dirty="0"/>
              <a:t>Surgical mask on patient with communicable disease</a:t>
            </a:r>
          </a:p>
          <a:p>
            <a:pPr lvl="1">
              <a:spcBef>
                <a:spcPct val="35000"/>
              </a:spcBef>
            </a:pPr>
            <a:r>
              <a:rPr lang="en-US" altLang="en-US" sz="2200" dirty="0"/>
              <a:t>Mask with particulate air respirator on yourself if disease is tuberculosis</a:t>
            </a:r>
          </a:p>
        </p:txBody>
      </p:sp>
      <p:sp>
        <p:nvSpPr>
          <p:cNvPr id="6" name="Rectangle 5"/>
          <p:cNvSpPr/>
          <p:nvPr/>
        </p:nvSpPr>
        <p:spPr>
          <a:xfrm>
            <a:off x="6505774" y="4819656"/>
            <a:ext cx="5125570" cy="646331"/>
          </a:xfrm>
          <a:prstGeom prst="rect">
            <a:avLst/>
          </a:prstGeom>
        </p:spPr>
        <p:txBody>
          <a:bodyPr wrap="square">
            <a:spAutoFit/>
          </a:bodyPr>
          <a:lstStyle/>
          <a:p>
            <a:r>
              <a:rPr lang="en-US" b="1" dirty="0"/>
              <a:t>FIGURE 2-13 </a:t>
            </a:r>
            <a:r>
              <a:rPr lang="en-US" dirty="0"/>
              <a:t>Wear a particulate respirator to protect yourself from airborne disease transmission. </a:t>
            </a:r>
          </a:p>
        </p:txBody>
      </p:sp>
      <p:sp>
        <p:nvSpPr>
          <p:cNvPr id="7" name="Rectangle 6"/>
          <p:cNvSpPr/>
          <p:nvPr/>
        </p:nvSpPr>
        <p:spPr>
          <a:xfrm>
            <a:off x="6533909" y="5484786"/>
            <a:ext cx="3754554" cy="246221"/>
          </a:xfrm>
          <a:prstGeom prst="rect">
            <a:avLst/>
          </a:prstGeom>
        </p:spPr>
        <p:txBody>
          <a:bodyPr wrap="none">
            <a:spAutoFit/>
          </a:bodyPr>
          <a:lstStyle/>
          <a:p>
            <a:r>
              <a:rPr lang="en-US" sz="1000" dirty="0"/>
              <a:t>© European Centre for Disease Prevention and Control (ECDC) 2020 </a:t>
            </a:r>
            <a:endParaRPr lang="en-US" sz="1000" dirty="0">
              <a:latin typeface="Arial" panose="020B0604020202020204" pitchFamily="34" charset="0"/>
              <a:cs typeface="Arial" panose="020B0604020202020204" pitchFamily="34" charset="0"/>
            </a:endParaRPr>
          </a:p>
        </p:txBody>
      </p:sp>
      <p:pic>
        <p:nvPicPr>
          <p:cNvPr id="1026" name="Picture 2" descr="A photo of a man adjusting the straps of a particulate respirator ma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339" y="1514475"/>
            <a:ext cx="4073774" cy="3276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Masks, Respirators, and Barrier Devices </a:t>
            </a:r>
            <a:r>
              <a:rPr lang="en-US" altLang="en-US" sz="2000" b="0" dirty="0"/>
              <a:t>(2 of 2)</a:t>
            </a:r>
            <a:endParaRPr lang="en-US" altLang="en-US" sz="2800" b="0" dirty="0"/>
          </a:p>
        </p:txBody>
      </p:sp>
      <p:sp>
        <p:nvSpPr>
          <p:cNvPr id="34819" name="Content Placeholder 2"/>
          <p:cNvSpPr>
            <a:spLocks noGrp="1"/>
          </p:cNvSpPr>
          <p:nvPr>
            <p:ph type="body" idx="1"/>
          </p:nvPr>
        </p:nvSpPr>
        <p:spPr>
          <a:xfrm>
            <a:off x="908050" y="1476375"/>
            <a:ext cx="5283200" cy="4800600"/>
          </a:xfrm>
        </p:spPr>
        <p:txBody>
          <a:bodyPr/>
          <a:lstStyle/>
          <a:p>
            <a:pPr>
              <a:spcBef>
                <a:spcPct val="35000"/>
              </a:spcBef>
            </a:pPr>
            <a:r>
              <a:rPr lang="en-US" altLang="en-US" sz="2400" dirty="0"/>
              <a:t>Mouth-to-mouth resuscitation may transmit disease.</a:t>
            </a:r>
          </a:p>
          <a:p>
            <a:pPr>
              <a:spcBef>
                <a:spcPct val="35000"/>
              </a:spcBef>
            </a:pPr>
            <a:r>
              <a:rPr lang="en-US" altLang="en-US" sz="2400" dirty="0"/>
              <a:t>With an infected patient, use:</a:t>
            </a:r>
          </a:p>
          <a:p>
            <a:pPr lvl="1">
              <a:spcBef>
                <a:spcPct val="35000"/>
              </a:spcBef>
            </a:pPr>
            <a:r>
              <a:rPr lang="en-US" altLang="en-US" sz="2200" dirty="0"/>
              <a:t>Pocket mask</a:t>
            </a:r>
          </a:p>
          <a:p>
            <a:pPr lvl="1">
              <a:spcBef>
                <a:spcPct val="35000"/>
              </a:spcBef>
            </a:pPr>
            <a:r>
              <a:rPr lang="en-US" altLang="en-US" sz="2200" dirty="0"/>
              <a:t>Bag-mask device</a:t>
            </a:r>
          </a:p>
          <a:p>
            <a:pPr>
              <a:spcBef>
                <a:spcPct val="35000"/>
              </a:spcBef>
            </a:pPr>
            <a:r>
              <a:rPr lang="en-US" altLang="en-US" sz="2400" dirty="0"/>
              <a:t>Dispose of these devices according to local guidelines.</a:t>
            </a:r>
          </a:p>
        </p:txBody>
      </p:sp>
      <p:pic>
        <p:nvPicPr>
          <p:cNvPr id="6146" name="Picture 2" descr="A photo of a pocket mask which has a transparent dome attached to a detachable one-way protection valve at its tip. The dome rests on a curved, triangular plastic base with a strap tied to the sides of the ba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4" y="1106691"/>
            <a:ext cx="3158550" cy="4107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30924" y="5257789"/>
            <a:ext cx="5846618" cy="1200329"/>
          </a:xfrm>
          <a:prstGeom prst="rect">
            <a:avLst/>
          </a:prstGeom>
        </p:spPr>
        <p:txBody>
          <a:bodyPr wrap="square">
            <a:spAutoFit/>
          </a:bodyPr>
          <a:lstStyle/>
          <a:p>
            <a:r>
              <a:rPr lang="en-US" b="1" dirty="0"/>
              <a:t>FIGURE 2-14 </a:t>
            </a:r>
            <a:r>
              <a:rPr lang="en-US" dirty="0"/>
              <a:t>Barrier devices such as a pocket mask</a:t>
            </a:r>
          </a:p>
          <a:p>
            <a:r>
              <a:rPr lang="en-US" dirty="0"/>
              <a:t>provide protection when providing mouth-to-mask</a:t>
            </a:r>
          </a:p>
          <a:p>
            <a:r>
              <a:rPr lang="en-US" dirty="0"/>
              <a:t>ventilation. These devices should not be used, however, if</a:t>
            </a:r>
          </a:p>
          <a:p>
            <a:r>
              <a:rPr lang="en-US" dirty="0"/>
              <a:t>there is active community spread of virus by airborne route.</a:t>
            </a:r>
          </a:p>
        </p:txBody>
      </p:sp>
      <p:sp>
        <p:nvSpPr>
          <p:cNvPr id="3" name="Rectangle 2"/>
          <p:cNvSpPr/>
          <p:nvPr/>
        </p:nvSpPr>
        <p:spPr>
          <a:xfrm>
            <a:off x="6130924" y="6414184"/>
            <a:ext cx="144783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Bart J/</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Proper Disposal of Sharps </a:t>
            </a:r>
          </a:p>
        </p:txBody>
      </p:sp>
      <p:sp>
        <p:nvSpPr>
          <p:cNvPr id="35843" name="Content Placeholder 2"/>
          <p:cNvSpPr>
            <a:spLocks noGrp="1"/>
          </p:cNvSpPr>
          <p:nvPr>
            <p:ph type="body" idx="1"/>
          </p:nvPr>
        </p:nvSpPr>
        <p:spPr>
          <a:xfrm>
            <a:off x="908050" y="1476375"/>
            <a:ext cx="5283200" cy="4800600"/>
          </a:xfrm>
        </p:spPr>
        <p:txBody>
          <a:bodyPr/>
          <a:lstStyle/>
          <a:p>
            <a:pPr>
              <a:spcBef>
                <a:spcPct val="35000"/>
              </a:spcBef>
            </a:pPr>
            <a:r>
              <a:rPr lang="en-US" altLang="en-US" dirty="0"/>
              <a:t>Proper disposal helps avoid HIV and hepatitis</a:t>
            </a:r>
          </a:p>
          <a:p>
            <a:pPr lvl="1">
              <a:spcBef>
                <a:spcPct val="35000"/>
              </a:spcBef>
            </a:pPr>
            <a:r>
              <a:rPr lang="en-US" altLang="en-US" dirty="0"/>
              <a:t>Do not recap, break, or bend needles.</a:t>
            </a:r>
          </a:p>
          <a:p>
            <a:pPr lvl="1">
              <a:spcBef>
                <a:spcPct val="35000"/>
              </a:spcBef>
            </a:pPr>
            <a:r>
              <a:rPr lang="en-US" altLang="en-US" dirty="0"/>
              <a:t>Dispose of used sharp items in an </a:t>
            </a:r>
            <a:br>
              <a:rPr lang="en-US" altLang="en-US" dirty="0"/>
            </a:br>
            <a:r>
              <a:rPr lang="en-US" altLang="en-US" dirty="0"/>
              <a:t>approved closed </a:t>
            </a:r>
            <a:br>
              <a:rPr lang="en-US" altLang="en-US" dirty="0"/>
            </a:br>
            <a:r>
              <a:rPr lang="en-US" altLang="en-US" dirty="0"/>
              <a:t>container.</a:t>
            </a:r>
          </a:p>
        </p:txBody>
      </p:sp>
      <p:pic>
        <p:nvPicPr>
          <p:cNvPr id="2" name="Picture 1" descr="A photo of a pair of gloved hands putting a syringe into a small, red container with the biohazard label.&#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13" y="1672375"/>
            <a:ext cx="4489471" cy="2688610"/>
          </a:xfrm>
          <a:prstGeom prst="rect">
            <a:avLst/>
          </a:prstGeom>
        </p:spPr>
      </p:pic>
      <p:sp>
        <p:nvSpPr>
          <p:cNvPr id="6" name="Rectangle 5"/>
          <p:cNvSpPr/>
          <p:nvPr/>
        </p:nvSpPr>
        <p:spPr>
          <a:xfrm>
            <a:off x="6550615" y="4498444"/>
            <a:ext cx="5125570" cy="646331"/>
          </a:xfrm>
          <a:prstGeom prst="rect">
            <a:avLst/>
          </a:prstGeom>
        </p:spPr>
        <p:txBody>
          <a:bodyPr wrap="square">
            <a:spAutoFit/>
          </a:bodyPr>
          <a:lstStyle/>
          <a:p>
            <a:r>
              <a:rPr lang="en-US" b="1" dirty="0"/>
              <a:t>FIGURE 2-15 </a:t>
            </a:r>
            <a:r>
              <a:rPr lang="en-US" dirty="0"/>
              <a:t>Properly dispose of sharps in a closed, rigid, marked container. </a:t>
            </a:r>
          </a:p>
        </p:txBody>
      </p:sp>
      <p:sp>
        <p:nvSpPr>
          <p:cNvPr id="7" name="Rectangle 6"/>
          <p:cNvSpPr/>
          <p:nvPr/>
        </p:nvSpPr>
        <p:spPr>
          <a:xfrm>
            <a:off x="6550614" y="5140421"/>
            <a:ext cx="2920992" cy="246221"/>
          </a:xfrm>
          <a:prstGeom prst="rect">
            <a:avLst/>
          </a:prstGeom>
        </p:spPr>
        <p:txBody>
          <a:bodyPr wrap="none">
            <a:spAutoFit/>
          </a:bodyPr>
          <a:lstStyle/>
          <a:p>
            <a:r>
              <a:rPr lang="en-US" sz="1000" dirty="0"/>
              <a:t>© Jones and Bartlett Learning. Courtesy of MIEMSS.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endParaRPr lang="en-US" altLang="en-US" sz="2800" b="0" dirty="0"/>
          </a:p>
        </p:txBody>
      </p:sp>
      <p:sp>
        <p:nvSpPr>
          <p:cNvPr id="8195" name="Rectangle 3"/>
          <p:cNvSpPr>
            <a:spLocks noGrp="1" noChangeArrowheads="1"/>
          </p:cNvSpPr>
          <p:nvPr>
            <p:ph type="body" idx="1"/>
          </p:nvPr>
        </p:nvSpPr>
        <p:spPr/>
        <p:txBody>
          <a:bodyPr/>
          <a:lstStyle/>
          <a:p>
            <a:pPr marL="0" indent="0">
              <a:buFontTx/>
              <a:buNone/>
            </a:pPr>
            <a:r>
              <a:rPr lang="en-US" altLang="en-US" b="1" dirty="0"/>
              <a:t>Preparatory</a:t>
            </a:r>
          </a:p>
          <a:p>
            <a:pPr marL="0" indent="0">
              <a:spcBef>
                <a:spcPct val="35000"/>
              </a:spcBef>
              <a:buFontTx/>
              <a:buNone/>
            </a:pPr>
            <a:r>
              <a:rPr lang="en-US" altLang="en-US" dirty="0"/>
              <a:t>Applies fundamental knowledge of the emergency medical services (EMS) system, safety/well-being of the emergency medical technician (EMT), medical/legal, and ethical issues to the provision of emergency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Employer Responsibilities</a:t>
            </a:r>
          </a:p>
        </p:txBody>
      </p:sp>
      <p:sp>
        <p:nvSpPr>
          <p:cNvPr id="36867" name="Content Placeholder 2"/>
          <p:cNvSpPr>
            <a:spLocks noGrp="1"/>
          </p:cNvSpPr>
          <p:nvPr>
            <p:ph type="body" idx="1"/>
          </p:nvPr>
        </p:nvSpPr>
        <p:spPr/>
        <p:txBody>
          <a:bodyPr/>
          <a:lstStyle/>
          <a:p>
            <a:pPr>
              <a:spcBef>
                <a:spcPct val="35000"/>
              </a:spcBef>
            </a:pPr>
            <a:r>
              <a:rPr lang="en-US" altLang="en-US" dirty="0"/>
              <a:t>No guarantee of a 100% risk-free environment</a:t>
            </a:r>
          </a:p>
          <a:p>
            <a:pPr lvl="1">
              <a:spcBef>
                <a:spcPct val="35000"/>
              </a:spcBef>
            </a:pPr>
            <a:r>
              <a:rPr lang="en-US" altLang="en-US" dirty="0"/>
              <a:t>Risk of exposure to communicable disease is a hazard of your job.</a:t>
            </a:r>
          </a:p>
          <a:p>
            <a:pPr lvl="1">
              <a:spcBef>
                <a:spcPct val="35000"/>
              </a:spcBef>
            </a:pPr>
            <a:r>
              <a:rPr lang="en-US" altLang="en-US" dirty="0"/>
              <a:t>Follow OSHA and other national guidelines.</a:t>
            </a:r>
          </a:p>
          <a:p>
            <a:pPr lvl="1">
              <a:spcBef>
                <a:spcPct val="35000"/>
              </a:spcBef>
            </a:pPr>
            <a:r>
              <a:rPr lang="en-US" altLang="en-US" dirty="0"/>
              <a:t>Know your department’s infection control plan and follow it!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lnSpc>
                <a:spcPct val="85000"/>
              </a:lnSpc>
            </a:pPr>
            <a:r>
              <a:rPr lang="en-US" altLang="en-US" dirty="0"/>
              <a:t>Establishing an Infection Control Routine </a:t>
            </a:r>
            <a:endParaRPr lang="en-US" altLang="en-US" sz="2800" b="0" dirty="0"/>
          </a:p>
        </p:txBody>
      </p:sp>
      <p:sp>
        <p:nvSpPr>
          <p:cNvPr id="37891" name="Content Placeholder 2"/>
          <p:cNvSpPr>
            <a:spLocks noGrp="1"/>
          </p:cNvSpPr>
          <p:nvPr>
            <p:ph type="body" idx="1"/>
          </p:nvPr>
        </p:nvSpPr>
        <p:spPr/>
        <p:txBody>
          <a:bodyPr/>
          <a:lstStyle/>
          <a:p>
            <a:pPr eaLnBrk="1" hangingPunct="1">
              <a:spcBef>
                <a:spcPct val="35000"/>
              </a:spcBef>
            </a:pPr>
            <a:r>
              <a:rPr lang="en-US" altLang="en-US" dirty="0"/>
              <a:t>Infection control should be part of your daily routine.</a:t>
            </a:r>
          </a:p>
          <a:p>
            <a:pPr eaLnBrk="1" hangingPunct="1">
              <a:spcBef>
                <a:spcPct val="35000"/>
              </a:spcBef>
            </a:pPr>
            <a:r>
              <a:rPr lang="en-US" altLang="en-US" dirty="0"/>
              <a:t>Clean the ambulance after each run and on a daily basis.</a:t>
            </a:r>
          </a:p>
          <a:p>
            <a:pPr eaLnBrk="1" hangingPunct="1">
              <a:spcBef>
                <a:spcPct val="35000"/>
              </a:spcBef>
            </a:pPr>
            <a:r>
              <a:rPr lang="en-US" altLang="en-US" dirty="0"/>
              <a:t>Cleaning should be done at the hospital whenever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dirty="0"/>
              <a:t>Immunity</a:t>
            </a:r>
          </a:p>
        </p:txBody>
      </p:sp>
      <p:sp>
        <p:nvSpPr>
          <p:cNvPr id="38915" name="Content Placeholder 2"/>
          <p:cNvSpPr>
            <a:spLocks noGrp="1"/>
          </p:cNvSpPr>
          <p:nvPr>
            <p:ph type="body" idx="1"/>
          </p:nvPr>
        </p:nvSpPr>
        <p:spPr/>
        <p:txBody>
          <a:bodyPr/>
          <a:lstStyle/>
          <a:p>
            <a:pPr eaLnBrk="1" hangingPunct="1">
              <a:spcBef>
                <a:spcPct val="35000"/>
              </a:spcBef>
            </a:pPr>
            <a:r>
              <a:rPr lang="en-US" altLang="en-US" dirty="0"/>
              <a:t>Even if germs reach you, you may not become infected.</a:t>
            </a:r>
          </a:p>
          <a:p>
            <a:pPr lvl="1" eaLnBrk="1" hangingPunct="1">
              <a:spcBef>
                <a:spcPct val="35000"/>
              </a:spcBef>
            </a:pPr>
            <a:r>
              <a:rPr lang="en-US" altLang="en-US" dirty="0"/>
              <a:t>You may be immune.</a:t>
            </a:r>
          </a:p>
          <a:p>
            <a:pPr eaLnBrk="1" hangingPunct="1">
              <a:spcBef>
                <a:spcPct val="35000"/>
              </a:spcBef>
            </a:pPr>
            <a:r>
              <a:rPr lang="en-US" altLang="en-US" dirty="0"/>
              <a:t>Preventive measures</a:t>
            </a:r>
          </a:p>
          <a:p>
            <a:pPr lvl="1" eaLnBrk="1" hangingPunct="1">
              <a:spcBef>
                <a:spcPct val="35000"/>
              </a:spcBef>
            </a:pPr>
            <a:r>
              <a:rPr lang="en-US" altLang="en-US" dirty="0"/>
              <a:t>Maintain your personal health.</a:t>
            </a:r>
          </a:p>
          <a:p>
            <a:pPr lvl="1" eaLnBrk="1" hangingPunct="1">
              <a:spcBef>
                <a:spcPct val="35000"/>
              </a:spcBef>
            </a:pPr>
            <a:r>
              <a:rPr lang="en-US" altLang="en-US" dirty="0"/>
              <a:t>Receive immunizations.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dirty="0"/>
              <a:t>Immunizations</a:t>
            </a:r>
          </a:p>
        </p:txBody>
      </p:sp>
      <p:sp>
        <p:nvSpPr>
          <p:cNvPr id="38915" name="Content Placeholder 2"/>
          <p:cNvSpPr>
            <a:spLocks noGrp="1"/>
          </p:cNvSpPr>
          <p:nvPr>
            <p:ph type="body" idx="1"/>
          </p:nvPr>
        </p:nvSpPr>
        <p:spPr/>
        <p:txBody>
          <a:bodyPr/>
          <a:lstStyle/>
          <a:p>
            <a:pPr eaLnBrk="1" hangingPunct="1">
              <a:spcBef>
                <a:spcPct val="35000"/>
              </a:spcBef>
            </a:pPr>
            <a:r>
              <a:rPr lang="en-US" altLang="en-US" dirty="0"/>
              <a:t>The CDC recommends immunizations for:</a:t>
            </a:r>
          </a:p>
          <a:p>
            <a:pPr lvl="1" eaLnBrk="1" hangingPunct="1">
              <a:spcBef>
                <a:spcPct val="35000"/>
              </a:spcBef>
            </a:pPr>
            <a:r>
              <a:rPr lang="en-US" altLang="en-US" dirty="0"/>
              <a:t>Hepatitis B</a:t>
            </a:r>
          </a:p>
          <a:p>
            <a:pPr lvl="1" eaLnBrk="1" hangingPunct="1">
              <a:spcBef>
                <a:spcPct val="35000"/>
              </a:spcBef>
            </a:pPr>
            <a:r>
              <a:rPr lang="en-US" altLang="en-US" dirty="0"/>
              <a:t>Influenza</a:t>
            </a:r>
          </a:p>
          <a:p>
            <a:pPr lvl="1" eaLnBrk="1" hangingPunct="1">
              <a:spcBef>
                <a:spcPct val="35000"/>
              </a:spcBef>
            </a:pPr>
            <a:r>
              <a:rPr lang="en-US" altLang="en-US" dirty="0"/>
              <a:t>Measles, mumps, and rubella (MMR)</a:t>
            </a:r>
          </a:p>
          <a:p>
            <a:pPr lvl="1" eaLnBrk="1" hangingPunct="1">
              <a:spcBef>
                <a:spcPct val="35000"/>
              </a:spcBef>
            </a:pPr>
            <a:r>
              <a:rPr lang="en-US" altLang="en-US" dirty="0"/>
              <a:t>Varicella vaccine or having had chickenpox</a:t>
            </a:r>
          </a:p>
          <a:p>
            <a:pPr lvl="1" eaLnBrk="1" hangingPunct="1">
              <a:spcBef>
                <a:spcPct val="35000"/>
              </a:spcBef>
            </a:pPr>
            <a:r>
              <a:rPr lang="en-US" altLang="en-US" dirty="0"/>
              <a:t>Tetanus, diphtheria, pertussis (Tdap)</a:t>
            </a:r>
          </a:p>
          <a:p>
            <a:pPr eaLnBrk="1" hangingPunct="1">
              <a:spcBef>
                <a:spcPct val="35000"/>
              </a:spcBef>
            </a:pPr>
            <a:r>
              <a:rPr lang="en-US" altLang="en-US" dirty="0"/>
              <a:t>Skin test for tuberculosis</a:t>
            </a:r>
          </a:p>
        </p:txBody>
      </p:sp>
    </p:spTree>
    <p:extLst>
      <p:ext uri="{BB962C8B-B14F-4D97-AF65-F5344CB8AC3E}">
        <p14:creationId xmlns:p14="http://schemas.microsoft.com/office/powerpoint/2010/main" val="18850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dirty="0"/>
              <a:t>General Postexposure Management</a:t>
            </a:r>
          </a:p>
        </p:txBody>
      </p:sp>
      <p:sp>
        <p:nvSpPr>
          <p:cNvPr id="39939" name="Content Placeholder 2"/>
          <p:cNvSpPr>
            <a:spLocks noGrp="1"/>
          </p:cNvSpPr>
          <p:nvPr>
            <p:ph type="body" idx="1"/>
          </p:nvPr>
        </p:nvSpPr>
        <p:spPr/>
        <p:txBody>
          <a:bodyPr/>
          <a:lstStyle/>
          <a:p>
            <a:pPr eaLnBrk="1" hangingPunct="1">
              <a:spcBef>
                <a:spcPct val="35000"/>
              </a:spcBef>
            </a:pPr>
            <a:r>
              <a:rPr lang="en-US" altLang="en-US" dirty="0"/>
              <a:t>If you are exposed to a patient’s blood or bodily fluids:</a:t>
            </a:r>
          </a:p>
          <a:p>
            <a:pPr lvl="1" eaLnBrk="1" hangingPunct="1">
              <a:spcBef>
                <a:spcPct val="35000"/>
              </a:spcBef>
            </a:pPr>
            <a:r>
              <a:rPr lang="en-US" altLang="en-US" dirty="0"/>
              <a:t>Turn over patient care to another EMS provider.</a:t>
            </a:r>
          </a:p>
          <a:p>
            <a:pPr lvl="1" eaLnBrk="1" hangingPunct="1">
              <a:spcBef>
                <a:spcPct val="35000"/>
              </a:spcBef>
            </a:pPr>
            <a:r>
              <a:rPr lang="en-US" altLang="en-US" dirty="0"/>
              <a:t>Clean the exposed area.</a:t>
            </a:r>
          </a:p>
          <a:p>
            <a:pPr lvl="1" eaLnBrk="1" hangingPunct="1">
              <a:spcBef>
                <a:spcPct val="35000"/>
              </a:spcBef>
            </a:pPr>
            <a:r>
              <a:rPr lang="en-US" altLang="en-US" dirty="0"/>
              <a:t>Rinse your eyes if necessary (20 minutes).</a:t>
            </a:r>
          </a:p>
          <a:p>
            <a:pPr lvl="1" eaLnBrk="1" hangingPunct="1">
              <a:spcBef>
                <a:spcPct val="35000"/>
              </a:spcBef>
            </a:pPr>
            <a:r>
              <a:rPr lang="en-US" altLang="en-US" dirty="0"/>
              <a:t>Activate your department’s infection control plan.</a:t>
            </a:r>
          </a:p>
          <a:p>
            <a:pPr lvl="1" eaLnBrk="1" hangingPunct="1">
              <a:spcBef>
                <a:spcPct val="35000"/>
              </a:spcBef>
            </a:pPr>
            <a:r>
              <a:rPr lang="en-US" altLang="en-US" dirty="0"/>
              <a:t>Complete an exposure report.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Scene Safety</a:t>
            </a:r>
            <a:endParaRPr lang="en-US" altLang="en-US" sz="2800" b="0" dirty="0"/>
          </a:p>
        </p:txBody>
      </p:sp>
      <p:sp>
        <p:nvSpPr>
          <p:cNvPr id="78851" name="Rectangle 3"/>
          <p:cNvSpPr>
            <a:spLocks noGrp="1" noChangeArrowheads="1"/>
          </p:cNvSpPr>
          <p:nvPr>
            <p:ph type="body" idx="1"/>
          </p:nvPr>
        </p:nvSpPr>
        <p:spPr>
          <a:xfrm>
            <a:off x="925830" y="1490870"/>
            <a:ext cx="4613201" cy="4699047"/>
          </a:xfrm>
        </p:spPr>
        <p:txBody>
          <a:bodyPr/>
          <a:lstStyle/>
          <a:p>
            <a:pPr>
              <a:spcBef>
                <a:spcPct val="35000"/>
              </a:spcBef>
              <a:defRPr/>
            </a:pPr>
            <a:r>
              <a:rPr lang="en-US" altLang="en-US" dirty="0">
                <a:cs typeface="+mn-cs"/>
              </a:rPr>
              <a:t>Begin protecting yourself as soon as you are dispatched. </a:t>
            </a:r>
          </a:p>
          <a:p>
            <a:pPr>
              <a:spcBef>
                <a:spcPct val="35000"/>
              </a:spcBef>
              <a:defRPr/>
            </a:pPr>
            <a:r>
              <a:rPr lang="en-US" kern="1200" dirty="0">
                <a:cs typeface="+mn-cs"/>
              </a:rPr>
              <a:t>Continue to protect yourself once on scene.</a:t>
            </a:r>
          </a:p>
          <a:p>
            <a:pPr marL="0" indent="0">
              <a:spcBef>
                <a:spcPct val="35000"/>
              </a:spcBef>
              <a:buFontTx/>
              <a:buNone/>
              <a:defRPr/>
            </a:pPr>
            <a:endParaRPr lang="en-US" kern="1200" dirty="0">
              <a:solidFill>
                <a:srgbClr val="FF0000"/>
              </a:solidFill>
              <a:cs typeface="+mn-cs"/>
            </a:endParaRPr>
          </a:p>
          <a:p>
            <a:pPr>
              <a:spcBef>
                <a:spcPct val="35000"/>
              </a:spcBef>
              <a:defRPr/>
            </a:pPr>
            <a:endParaRPr lang="en-US" altLang="en-US" dirty="0">
              <a:cs typeface="+mn-cs"/>
            </a:endParaRPr>
          </a:p>
        </p:txBody>
      </p:sp>
      <p:pic>
        <p:nvPicPr>
          <p:cNvPr id="7170" name="Picture 2" descr="A photo of an ambulance parked at the side of a road. Men are marking the area around the ambulance with small red lights as normal traffic resum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636" y="1490870"/>
            <a:ext cx="5944466" cy="3288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66502" y="4778958"/>
            <a:ext cx="6138205" cy="923330"/>
          </a:xfrm>
          <a:prstGeom prst="rect">
            <a:avLst/>
          </a:prstGeom>
        </p:spPr>
        <p:txBody>
          <a:bodyPr wrap="square">
            <a:spAutoFit/>
          </a:bodyPr>
          <a:lstStyle/>
          <a:p>
            <a:r>
              <a:rPr lang="en-US" b="1" dirty="0"/>
              <a:t>FIGURE 2-18 </a:t>
            </a:r>
            <a:r>
              <a:rPr lang="en-US" dirty="0"/>
              <a:t>Make sure the crash scene is well marked to prevent a second crash that may damage the ambulance or result in injury to you, your partner, or the patient.</a:t>
            </a:r>
          </a:p>
        </p:txBody>
      </p:sp>
      <p:sp>
        <p:nvSpPr>
          <p:cNvPr id="3" name="Rectangle 2"/>
          <p:cNvSpPr/>
          <p:nvPr/>
        </p:nvSpPr>
        <p:spPr>
          <a:xfrm>
            <a:off x="5766502" y="5702288"/>
            <a:ext cx="120097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Glen E. </a:t>
            </a:r>
            <a:r>
              <a:rPr lang="en-US" sz="1000" dirty="0" err="1">
                <a:latin typeface="Arial" panose="020B0604020202020204" pitchFamily="34" charset="0"/>
                <a:cs typeface="Arial" panose="020B0604020202020204" pitchFamily="34" charset="0"/>
              </a:rPr>
              <a:t>Ellman</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type="body" idx="1"/>
          </p:nvPr>
        </p:nvSpPr>
        <p:spPr>
          <a:xfrm>
            <a:off x="914400" y="1447800"/>
            <a:ext cx="5588000" cy="4800600"/>
          </a:xfrm>
        </p:spPr>
        <p:txBody>
          <a:bodyPr/>
          <a:lstStyle/>
          <a:p>
            <a:pPr eaLnBrk="1" hangingPunct="1">
              <a:spcBef>
                <a:spcPct val="35000"/>
              </a:spcBef>
            </a:pPr>
            <a:r>
              <a:rPr lang="en-US" altLang="en-US" dirty="0"/>
              <a:t>Hazardous materials</a:t>
            </a:r>
          </a:p>
          <a:p>
            <a:pPr lvl="1" eaLnBrk="1" hangingPunct="1">
              <a:spcBef>
                <a:spcPct val="35000"/>
              </a:spcBef>
            </a:pPr>
            <a:r>
              <a:rPr lang="en-US" altLang="en-US" dirty="0"/>
              <a:t>Identify what you can from a distance.</a:t>
            </a:r>
          </a:p>
          <a:p>
            <a:pPr lvl="1" eaLnBrk="1" hangingPunct="1">
              <a:spcBef>
                <a:spcPct val="35000"/>
              </a:spcBef>
            </a:pPr>
            <a:r>
              <a:rPr lang="en-US" altLang="en-US" dirty="0"/>
              <a:t>Do not enter unless safe to do so.</a:t>
            </a:r>
          </a:p>
        </p:txBody>
      </p:sp>
      <p:sp>
        <p:nvSpPr>
          <p:cNvPr id="2" name="Title 1"/>
          <p:cNvSpPr>
            <a:spLocks noGrp="1"/>
          </p:cNvSpPr>
          <p:nvPr>
            <p:ph type="title"/>
          </p:nvPr>
        </p:nvSpPr>
        <p:spPr/>
        <p:txBody>
          <a:bodyPr/>
          <a:lstStyle/>
          <a:p>
            <a:r>
              <a:rPr lang="en-US" altLang="en-US" dirty="0"/>
              <a:t>Scene Hazards </a:t>
            </a:r>
            <a:r>
              <a:rPr lang="en-US" altLang="en-US" sz="2000" b="0" dirty="0"/>
              <a:t>(1 of 4)</a:t>
            </a:r>
            <a:endParaRPr lang="en-US" dirty="0"/>
          </a:p>
        </p:txBody>
      </p:sp>
      <p:sp>
        <p:nvSpPr>
          <p:cNvPr id="3" name="Rectangle 2"/>
          <p:cNvSpPr/>
          <p:nvPr/>
        </p:nvSpPr>
        <p:spPr>
          <a:xfrm>
            <a:off x="6302966" y="5400432"/>
            <a:ext cx="5507182" cy="1200329"/>
          </a:xfrm>
          <a:prstGeom prst="rect">
            <a:avLst/>
          </a:prstGeom>
        </p:spPr>
        <p:txBody>
          <a:bodyPr wrap="square">
            <a:spAutoFit/>
          </a:bodyPr>
          <a:lstStyle/>
          <a:p>
            <a:r>
              <a:rPr lang="en-US" b="1" dirty="0"/>
              <a:t>FIGURE 2-21 </a:t>
            </a:r>
            <a:r>
              <a:rPr lang="en-US" dirty="0"/>
              <a:t>The US Department of Transportation’s Emergency Response Guidebook lists many hazardous materials and the proper procedures for scene control and emergency care of patients. </a:t>
            </a:r>
          </a:p>
        </p:txBody>
      </p:sp>
      <p:sp>
        <p:nvSpPr>
          <p:cNvPr id="4" name="Rectangle 3"/>
          <p:cNvSpPr/>
          <p:nvPr/>
        </p:nvSpPr>
        <p:spPr>
          <a:xfrm>
            <a:off x="6303928" y="6538415"/>
            <a:ext cx="2618024" cy="246221"/>
          </a:xfrm>
          <a:prstGeom prst="rect">
            <a:avLst/>
          </a:prstGeom>
        </p:spPr>
        <p:txBody>
          <a:bodyPr wrap="none">
            <a:spAutoFit/>
          </a:bodyPr>
          <a:lstStyle/>
          <a:p>
            <a:r>
              <a:rPr lang="en-US" sz="1000" dirty="0"/>
              <a:t>Courtesy of US Department of Transportation. </a:t>
            </a:r>
            <a:endParaRPr lang="en-US" sz="1000" dirty="0">
              <a:latin typeface="Arial" panose="020B0604020202020204" pitchFamily="34" charset="0"/>
              <a:cs typeface="Arial" panose="020B0604020202020204" pitchFamily="34" charset="0"/>
            </a:endParaRPr>
          </a:p>
        </p:txBody>
      </p:sp>
      <p:pic>
        <p:nvPicPr>
          <p:cNvPr id="5" name="Picture 4" descr="A photo of the cover page of the U S Department of Transportation’s Emergency Response Guidebook, 20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238" y="1413676"/>
            <a:ext cx="2787302" cy="3986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type="body" idx="1"/>
          </p:nvPr>
        </p:nvSpPr>
        <p:spPr/>
        <p:txBody>
          <a:bodyPr/>
          <a:lstStyle/>
          <a:p>
            <a:pPr eaLnBrk="1" hangingPunct="1">
              <a:spcBef>
                <a:spcPct val="35000"/>
              </a:spcBef>
            </a:pPr>
            <a:r>
              <a:rPr lang="en-US" altLang="en-US" dirty="0"/>
              <a:t>Electricity</a:t>
            </a:r>
          </a:p>
          <a:p>
            <a:pPr lvl="1" eaLnBrk="1" hangingPunct="1">
              <a:spcBef>
                <a:spcPct val="35000"/>
              </a:spcBef>
            </a:pPr>
            <a:r>
              <a:rPr lang="en-US" altLang="en-US" dirty="0"/>
              <a:t>Beyond the scope of EMT training</a:t>
            </a:r>
          </a:p>
          <a:p>
            <a:pPr lvl="1" eaLnBrk="1" hangingPunct="1">
              <a:spcBef>
                <a:spcPct val="35000"/>
              </a:spcBef>
            </a:pPr>
            <a:r>
              <a:rPr lang="en-US" altLang="en-US" dirty="0"/>
              <a:t>Mark off a danger zone.</a:t>
            </a:r>
          </a:p>
          <a:p>
            <a:pPr lvl="1" eaLnBrk="1" hangingPunct="1">
              <a:spcBef>
                <a:spcPct val="35000"/>
              </a:spcBef>
            </a:pPr>
            <a:r>
              <a:rPr lang="en-US" altLang="en-US" dirty="0"/>
              <a:t>Lightning</a:t>
            </a:r>
          </a:p>
          <a:p>
            <a:pPr lvl="2" eaLnBrk="1" hangingPunct="1">
              <a:spcBef>
                <a:spcPct val="35000"/>
              </a:spcBef>
            </a:pPr>
            <a:r>
              <a:rPr lang="en-US" altLang="en-US" sz="2000" dirty="0"/>
              <a:t>A repeat strike can occur.</a:t>
            </a:r>
          </a:p>
          <a:p>
            <a:pPr lvl="2" eaLnBrk="1" hangingPunct="1">
              <a:spcBef>
                <a:spcPct val="35000"/>
              </a:spcBef>
            </a:pPr>
            <a:r>
              <a:rPr lang="en-US" altLang="en-US" sz="2000" dirty="0"/>
              <a:t>Either direct hit or ground current is possible.</a:t>
            </a:r>
          </a:p>
        </p:txBody>
      </p:sp>
      <p:sp>
        <p:nvSpPr>
          <p:cNvPr id="2" name="Title 1"/>
          <p:cNvSpPr>
            <a:spLocks noGrp="1"/>
          </p:cNvSpPr>
          <p:nvPr>
            <p:ph type="title"/>
          </p:nvPr>
        </p:nvSpPr>
        <p:spPr/>
        <p:txBody>
          <a:bodyPr/>
          <a:lstStyle/>
          <a:p>
            <a:r>
              <a:rPr lang="en-US" altLang="en-US" dirty="0"/>
              <a:t>Scene Hazards </a:t>
            </a:r>
            <a:r>
              <a:rPr lang="en-US" alt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type="body" idx="1"/>
          </p:nvPr>
        </p:nvSpPr>
        <p:spPr>
          <a:xfrm>
            <a:off x="5994400" y="1476375"/>
            <a:ext cx="5689600" cy="4800600"/>
          </a:xfrm>
        </p:spPr>
        <p:txBody>
          <a:bodyPr/>
          <a:lstStyle/>
          <a:p>
            <a:pPr eaLnBrk="1" hangingPunct="1">
              <a:spcBef>
                <a:spcPct val="35000"/>
              </a:spcBef>
            </a:pPr>
            <a:r>
              <a:rPr lang="en-US" altLang="en-US" dirty="0"/>
              <a:t>Fire</a:t>
            </a:r>
          </a:p>
          <a:p>
            <a:pPr lvl="1" eaLnBrk="1" hangingPunct="1">
              <a:spcBef>
                <a:spcPct val="35000"/>
              </a:spcBef>
            </a:pPr>
            <a:r>
              <a:rPr lang="en-US" altLang="en-US" dirty="0"/>
              <a:t>Fire hazards include smoke, oxygen deficiency, high temperatures, toxic gases, and building collapse.</a:t>
            </a:r>
          </a:p>
          <a:p>
            <a:pPr lvl="1" eaLnBrk="1" hangingPunct="1">
              <a:spcBef>
                <a:spcPct val="35000"/>
              </a:spcBef>
            </a:pPr>
            <a:r>
              <a:rPr lang="en-US" altLang="en-US" dirty="0"/>
              <a:t>Use proper protection.</a:t>
            </a:r>
          </a:p>
        </p:txBody>
      </p:sp>
      <p:sp>
        <p:nvSpPr>
          <p:cNvPr id="2" name="Title 1"/>
          <p:cNvSpPr>
            <a:spLocks noGrp="1"/>
          </p:cNvSpPr>
          <p:nvPr>
            <p:ph type="title"/>
          </p:nvPr>
        </p:nvSpPr>
        <p:spPr/>
        <p:txBody>
          <a:bodyPr/>
          <a:lstStyle/>
          <a:p>
            <a:r>
              <a:rPr lang="en-US" altLang="en-US" dirty="0"/>
              <a:t>Scene Hazards </a:t>
            </a:r>
            <a:r>
              <a:rPr lang="en-US" altLang="en-US" sz="2000" b="0" dirty="0"/>
              <a:t>(3 of 4)</a:t>
            </a:r>
            <a:endParaRPr lang="en-US" dirty="0"/>
          </a:p>
        </p:txBody>
      </p:sp>
      <p:pic>
        <p:nvPicPr>
          <p:cNvPr id="9218" name="Picture 2" descr="Two men are kneeling at a site. They are wearing fire safety equipment, including the face piece and the oxygen cylinders attached fastened to their back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31" y="1512443"/>
            <a:ext cx="4779674" cy="3418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831" y="4970032"/>
            <a:ext cx="6096000" cy="923330"/>
          </a:xfrm>
          <a:prstGeom prst="rect">
            <a:avLst/>
          </a:prstGeom>
        </p:spPr>
        <p:txBody>
          <a:bodyPr>
            <a:spAutoFit/>
          </a:bodyPr>
          <a:lstStyle/>
          <a:p>
            <a:r>
              <a:rPr lang="en-US" b="1" dirty="0"/>
              <a:t>FIGURE 2-23 </a:t>
            </a:r>
            <a:r>
              <a:rPr lang="en-US" dirty="0"/>
              <a:t>EMTs who are also firefighters should be</a:t>
            </a:r>
          </a:p>
          <a:p>
            <a:r>
              <a:rPr lang="en-US" dirty="0"/>
              <a:t>trained in the use of self-contained breathing apparatus</a:t>
            </a:r>
          </a:p>
          <a:p>
            <a:r>
              <a:rPr lang="en-US" dirty="0"/>
              <a:t>and have it available if working near fire scenes.</a:t>
            </a:r>
          </a:p>
        </p:txBody>
      </p:sp>
      <p:sp>
        <p:nvSpPr>
          <p:cNvPr id="4" name="Rectangle 3"/>
          <p:cNvSpPr/>
          <p:nvPr/>
        </p:nvSpPr>
        <p:spPr>
          <a:xfrm>
            <a:off x="928831" y="5851160"/>
            <a:ext cx="315823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Courtesy of Lance Cpl. Brian </a:t>
            </a:r>
            <a:r>
              <a:rPr lang="en-US" sz="1000" dirty="0" err="1">
                <a:latin typeface="Arial" panose="020B0604020202020204" pitchFamily="34" charset="0"/>
                <a:cs typeface="Arial" panose="020B0604020202020204" pitchFamily="34" charset="0"/>
              </a:rPr>
              <a:t>Kester</a:t>
            </a:r>
            <a:r>
              <a:rPr lang="en-US" sz="1000" dirty="0">
                <a:latin typeface="Arial" panose="020B0604020202020204" pitchFamily="34" charset="0"/>
                <a:cs typeface="Arial" panose="020B0604020202020204" pitchFamily="34" charset="0"/>
              </a:rPr>
              <a:t>/U.S. Marines.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Grp="1" noChangeArrowheads="1"/>
          </p:cNvSpPr>
          <p:nvPr>
            <p:ph type="body" idx="1"/>
          </p:nvPr>
        </p:nvSpPr>
        <p:spPr/>
        <p:txBody>
          <a:bodyPr/>
          <a:lstStyle/>
          <a:p>
            <a:r>
              <a:rPr lang="en-US" altLang="en-US" dirty="0"/>
              <a:t>Vehicle crashes</a:t>
            </a:r>
          </a:p>
          <a:p>
            <a:pPr lvl="1"/>
            <a:r>
              <a:rPr lang="en-US" altLang="en-US" dirty="0"/>
              <a:t>Common events for EMS providers</a:t>
            </a:r>
          </a:p>
          <a:p>
            <a:pPr lvl="1"/>
            <a:r>
              <a:rPr lang="en-US" altLang="en-US" dirty="0"/>
              <a:t>Traffic</a:t>
            </a:r>
          </a:p>
          <a:p>
            <a:pPr lvl="1"/>
            <a:r>
              <a:rPr lang="en-US" altLang="en-US" dirty="0"/>
              <a:t>Unstable vehicles</a:t>
            </a:r>
          </a:p>
          <a:p>
            <a:pPr lvl="1"/>
            <a:r>
              <a:rPr lang="en-US" altLang="en-US" dirty="0"/>
              <a:t>Downed power lines</a:t>
            </a:r>
          </a:p>
          <a:p>
            <a:pPr lvl="1"/>
            <a:r>
              <a:rPr lang="en-US" altLang="en-US" dirty="0"/>
              <a:t>Sharp objects</a:t>
            </a:r>
          </a:p>
          <a:p>
            <a:pPr lvl="2"/>
            <a:r>
              <a:rPr lang="en-US" altLang="en-US" sz="2000" dirty="0"/>
              <a:t>Use protective gear</a:t>
            </a:r>
          </a:p>
        </p:txBody>
      </p:sp>
      <p:sp>
        <p:nvSpPr>
          <p:cNvPr id="2" name="Title 1"/>
          <p:cNvSpPr>
            <a:spLocks noGrp="1"/>
          </p:cNvSpPr>
          <p:nvPr>
            <p:ph type="title"/>
          </p:nvPr>
        </p:nvSpPr>
        <p:spPr/>
        <p:txBody>
          <a:bodyPr/>
          <a:lstStyle/>
          <a:p>
            <a:r>
              <a:rPr lang="en-US" altLang="en-US" dirty="0"/>
              <a:t>Scene Hazards </a:t>
            </a:r>
            <a:r>
              <a:rPr lang="en-US" altLang="en-US" sz="2000" b="0" dirty="0"/>
              <a:t>(4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endParaRPr lang="en-US" altLang="en-US" sz="2800" b="0" dirty="0"/>
          </a:p>
        </p:txBody>
      </p:sp>
      <p:sp>
        <p:nvSpPr>
          <p:cNvPr id="9219" name="Rectangle 3"/>
          <p:cNvSpPr>
            <a:spLocks noGrp="1" noChangeArrowheads="1"/>
          </p:cNvSpPr>
          <p:nvPr>
            <p:ph type="body" idx="1"/>
          </p:nvPr>
        </p:nvSpPr>
        <p:spPr/>
        <p:txBody>
          <a:bodyPr/>
          <a:lstStyle/>
          <a:p>
            <a:pPr>
              <a:spcBef>
                <a:spcPct val="35000"/>
              </a:spcBef>
              <a:buFontTx/>
              <a:buNone/>
            </a:pPr>
            <a:r>
              <a:rPr lang="en-US" altLang="en-US" b="1" dirty="0"/>
              <a:t>Workforce Safety and Wellness</a:t>
            </a:r>
          </a:p>
          <a:p>
            <a:pPr eaLnBrk="1" hangingPunct="1">
              <a:spcBef>
                <a:spcPct val="35000"/>
              </a:spcBef>
            </a:pPr>
            <a:r>
              <a:rPr lang="en-US" altLang="en-US" dirty="0"/>
              <a:t>Standard safety precautions</a:t>
            </a:r>
          </a:p>
          <a:p>
            <a:pPr eaLnBrk="1" hangingPunct="1">
              <a:spcBef>
                <a:spcPct val="35000"/>
              </a:spcBef>
            </a:pPr>
            <a:r>
              <a:rPr lang="en-US" altLang="en-US" dirty="0"/>
              <a:t>Personal protective equipment</a:t>
            </a:r>
          </a:p>
          <a:p>
            <a:pPr eaLnBrk="1" hangingPunct="1">
              <a:spcBef>
                <a:spcPct val="35000"/>
              </a:spcBef>
            </a:pPr>
            <a:r>
              <a:rPr lang="en-US" altLang="en-US" dirty="0"/>
              <a:t>Stress management</a:t>
            </a:r>
          </a:p>
          <a:p>
            <a:pPr eaLnBrk="1" hangingPunct="1">
              <a:spcBef>
                <a:spcPct val="35000"/>
              </a:spcBef>
            </a:pPr>
            <a:r>
              <a:rPr lang="en-US" altLang="en-US" dirty="0"/>
              <a:t>Dealing with death and dying</a:t>
            </a:r>
          </a:p>
          <a:p>
            <a:pPr eaLnBrk="1" hangingPunct="1">
              <a:spcBef>
                <a:spcPct val="35000"/>
              </a:spcBef>
            </a:pPr>
            <a:r>
              <a:rPr lang="en-US" altLang="en-US" dirty="0"/>
              <a:t>Prevention of response-related injuries</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F911-8EFF-4ACA-8C67-EB4E55C26140}"/>
              </a:ext>
            </a:extLst>
          </p:cNvPr>
          <p:cNvSpPr>
            <a:spLocks noGrp="1"/>
          </p:cNvSpPr>
          <p:nvPr>
            <p:ph type="title"/>
          </p:nvPr>
        </p:nvSpPr>
        <p:spPr/>
        <p:txBody>
          <a:bodyPr/>
          <a:lstStyle/>
          <a:p>
            <a:r>
              <a:rPr lang="en-US" dirty="0"/>
              <a:t>Scenes of Violence </a:t>
            </a:r>
            <a:r>
              <a:rPr lang="en-US" sz="2000" b="0" dirty="0"/>
              <a:t>(1 of 4)</a:t>
            </a:r>
            <a:endParaRPr lang="en-US" sz="2800" b="0" dirty="0"/>
          </a:p>
        </p:txBody>
      </p:sp>
      <p:sp>
        <p:nvSpPr>
          <p:cNvPr id="3" name="Content Placeholder 2">
            <a:extLst>
              <a:ext uri="{FF2B5EF4-FFF2-40B4-BE49-F238E27FC236}">
                <a16:creationId xmlns:a16="http://schemas.microsoft.com/office/drawing/2014/main" id="{6F8C9793-2F57-49BA-BC67-A47B19DF10EA}"/>
              </a:ext>
            </a:extLst>
          </p:cNvPr>
          <p:cNvSpPr>
            <a:spLocks noGrp="1"/>
          </p:cNvSpPr>
          <p:nvPr>
            <p:ph idx="1"/>
          </p:nvPr>
        </p:nvSpPr>
        <p:spPr/>
        <p:txBody>
          <a:bodyPr/>
          <a:lstStyle/>
          <a:p>
            <a:r>
              <a:rPr lang="en-US" dirty="0"/>
              <a:t>Assaults</a:t>
            </a:r>
          </a:p>
          <a:p>
            <a:r>
              <a:rPr lang="en-US" dirty="0"/>
              <a:t>Hostage situations</a:t>
            </a:r>
          </a:p>
          <a:p>
            <a:r>
              <a:rPr lang="en-US" dirty="0"/>
              <a:t>Riots</a:t>
            </a:r>
          </a:p>
        </p:txBody>
      </p:sp>
    </p:spTree>
    <p:extLst>
      <p:ext uri="{BB962C8B-B14F-4D97-AF65-F5344CB8AC3E}">
        <p14:creationId xmlns:p14="http://schemas.microsoft.com/office/powerpoint/2010/main" val="233040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A1BE-3F7F-4C11-911A-EA982CD5DF5F}"/>
              </a:ext>
            </a:extLst>
          </p:cNvPr>
          <p:cNvSpPr>
            <a:spLocks noGrp="1"/>
          </p:cNvSpPr>
          <p:nvPr>
            <p:ph type="title"/>
          </p:nvPr>
        </p:nvSpPr>
        <p:spPr/>
        <p:txBody>
          <a:bodyPr/>
          <a:lstStyle/>
          <a:p>
            <a:r>
              <a:rPr lang="en-US" dirty="0"/>
              <a:t>Scenes of Violence </a:t>
            </a:r>
            <a:r>
              <a:rPr lang="en-US" sz="2000" b="0" dirty="0"/>
              <a:t>(2 of 4)</a:t>
            </a:r>
            <a:endParaRPr lang="en-US" sz="2800" b="0" dirty="0"/>
          </a:p>
        </p:txBody>
      </p:sp>
      <p:sp>
        <p:nvSpPr>
          <p:cNvPr id="3" name="Content Placeholder 2">
            <a:extLst>
              <a:ext uri="{FF2B5EF4-FFF2-40B4-BE49-F238E27FC236}">
                <a16:creationId xmlns:a16="http://schemas.microsoft.com/office/drawing/2014/main" id="{26AE5A7B-5F44-4D78-BA18-70A8FFAA0C72}"/>
              </a:ext>
            </a:extLst>
          </p:cNvPr>
          <p:cNvSpPr>
            <a:spLocks noGrp="1"/>
          </p:cNvSpPr>
          <p:nvPr>
            <p:ph idx="1"/>
          </p:nvPr>
        </p:nvSpPr>
        <p:spPr/>
        <p:txBody>
          <a:bodyPr/>
          <a:lstStyle/>
          <a:p>
            <a:r>
              <a:rPr lang="en-US" dirty="0"/>
              <a:t>Mass violence</a:t>
            </a:r>
          </a:p>
          <a:p>
            <a:pPr lvl="1">
              <a:spcBef>
                <a:spcPts val="600"/>
              </a:spcBef>
            </a:pPr>
            <a:r>
              <a:rPr lang="en-US" dirty="0"/>
              <a:t>Know who is in command.</a:t>
            </a:r>
          </a:p>
          <a:p>
            <a:pPr lvl="1">
              <a:spcBef>
                <a:spcPts val="600"/>
              </a:spcBef>
            </a:pPr>
            <a:r>
              <a:rPr lang="en-US" dirty="0"/>
              <a:t>Remain vigilant for the potential for violence.</a:t>
            </a:r>
          </a:p>
          <a:p>
            <a:pPr lvl="1">
              <a:spcBef>
                <a:spcPts val="600"/>
              </a:spcBef>
            </a:pPr>
            <a:r>
              <a:rPr lang="en-US" dirty="0"/>
              <a:t>Allow law enforcement to clear the scene.</a:t>
            </a:r>
          </a:p>
          <a:p>
            <a:pPr lvl="1">
              <a:spcBef>
                <a:spcPts val="600"/>
              </a:spcBef>
            </a:pPr>
            <a:r>
              <a:rPr lang="en-US" dirty="0"/>
              <a:t>At scenes involving projectiles find protection.</a:t>
            </a:r>
          </a:p>
          <a:p>
            <a:pPr lvl="2"/>
            <a:r>
              <a:rPr lang="en-US" sz="2000" dirty="0"/>
              <a:t>Cover</a:t>
            </a:r>
          </a:p>
          <a:p>
            <a:pPr lvl="2"/>
            <a:r>
              <a:rPr lang="en-US" sz="2000" dirty="0"/>
              <a:t>Concealment</a:t>
            </a:r>
          </a:p>
        </p:txBody>
      </p:sp>
    </p:spTree>
    <p:extLst>
      <p:ext uri="{BB962C8B-B14F-4D97-AF65-F5344CB8AC3E}">
        <p14:creationId xmlns:p14="http://schemas.microsoft.com/office/powerpoint/2010/main" val="361245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A1BE-3F7F-4C11-911A-EA982CD5DF5F}"/>
              </a:ext>
            </a:extLst>
          </p:cNvPr>
          <p:cNvSpPr>
            <a:spLocks noGrp="1"/>
          </p:cNvSpPr>
          <p:nvPr>
            <p:ph type="title"/>
          </p:nvPr>
        </p:nvSpPr>
        <p:spPr/>
        <p:txBody>
          <a:bodyPr/>
          <a:lstStyle/>
          <a:p>
            <a:r>
              <a:rPr lang="en-US" dirty="0"/>
              <a:t>Scenes of Violence </a:t>
            </a:r>
            <a:r>
              <a:rPr lang="en-US" sz="2000" b="0" dirty="0"/>
              <a:t>(3 of 4)</a:t>
            </a:r>
            <a:endParaRPr lang="en-US" sz="2800" b="0" dirty="0"/>
          </a:p>
        </p:txBody>
      </p:sp>
      <p:sp>
        <p:nvSpPr>
          <p:cNvPr id="3" name="Content Placeholder 2">
            <a:extLst>
              <a:ext uri="{FF2B5EF4-FFF2-40B4-BE49-F238E27FC236}">
                <a16:creationId xmlns:a16="http://schemas.microsoft.com/office/drawing/2014/main" id="{26AE5A7B-5F44-4D78-BA18-70A8FFAA0C72}"/>
              </a:ext>
            </a:extLst>
          </p:cNvPr>
          <p:cNvSpPr>
            <a:spLocks noGrp="1"/>
          </p:cNvSpPr>
          <p:nvPr>
            <p:ph idx="1"/>
          </p:nvPr>
        </p:nvSpPr>
        <p:spPr/>
        <p:txBody>
          <a:bodyPr/>
          <a:lstStyle/>
          <a:p>
            <a:r>
              <a:rPr lang="en-US" dirty="0"/>
              <a:t>Recommendations for preventing violence</a:t>
            </a:r>
          </a:p>
          <a:p>
            <a:pPr lvl="1">
              <a:spcBef>
                <a:spcPts val="600"/>
              </a:spcBef>
            </a:pPr>
            <a:r>
              <a:rPr lang="en-US" dirty="0"/>
              <a:t>Training and practice identifying scenes of potential violence</a:t>
            </a:r>
          </a:p>
          <a:p>
            <a:pPr lvl="1">
              <a:spcBef>
                <a:spcPts val="600"/>
              </a:spcBef>
            </a:pPr>
            <a:r>
              <a:rPr lang="en-US" dirty="0"/>
              <a:t>Training and practice with deescalation strategies and techniques</a:t>
            </a:r>
          </a:p>
          <a:p>
            <a:pPr lvl="1">
              <a:spcBef>
                <a:spcPts val="600"/>
              </a:spcBef>
            </a:pPr>
            <a:r>
              <a:rPr lang="en-US" dirty="0"/>
              <a:t>Training and practice improving interpersonal communication</a:t>
            </a:r>
          </a:p>
          <a:p>
            <a:pPr lvl="1">
              <a:spcBef>
                <a:spcPts val="600"/>
              </a:spcBef>
            </a:pPr>
            <a:r>
              <a:rPr lang="en-US" dirty="0"/>
              <a:t>Dispatch identification and alerting of past or potential threats of violence</a:t>
            </a:r>
          </a:p>
        </p:txBody>
      </p:sp>
    </p:spTree>
    <p:extLst>
      <p:ext uri="{BB962C8B-B14F-4D97-AF65-F5344CB8AC3E}">
        <p14:creationId xmlns:p14="http://schemas.microsoft.com/office/powerpoint/2010/main" val="14135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A1BE-3F7F-4C11-911A-EA982CD5DF5F}"/>
              </a:ext>
            </a:extLst>
          </p:cNvPr>
          <p:cNvSpPr>
            <a:spLocks noGrp="1"/>
          </p:cNvSpPr>
          <p:nvPr>
            <p:ph type="title"/>
          </p:nvPr>
        </p:nvSpPr>
        <p:spPr/>
        <p:txBody>
          <a:bodyPr/>
          <a:lstStyle/>
          <a:p>
            <a:r>
              <a:rPr lang="en-US" dirty="0"/>
              <a:t>Scenes of Violence </a:t>
            </a:r>
            <a:r>
              <a:rPr lang="en-US" sz="2000" b="0" dirty="0"/>
              <a:t>(4 of 4)</a:t>
            </a:r>
            <a:endParaRPr lang="en-US" sz="2800" b="0" dirty="0"/>
          </a:p>
        </p:txBody>
      </p:sp>
      <p:sp>
        <p:nvSpPr>
          <p:cNvPr id="3" name="Content Placeholder 2">
            <a:extLst>
              <a:ext uri="{FF2B5EF4-FFF2-40B4-BE49-F238E27FC236}">
                <a16:creationId xmlns:a16="http://schemas.microsoft.com/office/drawing/2014/main" id="{26AE5A7B-5F44-4D78-BA18-70A8FFAA0C72}"/>
              </a:ext>
            </a:extLst>
          </p:cNvPr>
          <p:cNvSpPr>
            <a:spLocks noGrp="1"/>
          </p:cNvSpPr>
          <p:nvPr>
            <p:ph idx="1"/>
          </p:nvPr>
        </p:nvSpPr>
        <p:spPr/>
        <p:txBody>
          <a:bodyPr/>
          <a:lstStyle/>
          <a:p>
            <a:r>
              <a:rPr lang="en-US" dirty="0"/>
              <a:t>Recommendations for protection against violence:</a:t>
            </a:r>
          </a:p>
          <a:p>
            <a:pPr lvl="1">
              <a:spcBef>
                <a:spcPts val="600"/>
              </a:spcBef>
            </a:pPr>
            <a:r>
              <a:rPr lang="en-US" dirty="0"/>
              <a:t>Training and practice in self-defense and escape techniques</a:t>
            </a:r>
          </a:p>
          <a:p>
            <a:pPr lvl="1">
              <a:spcBef>
                <a:spcPts val="600"/>
              </a:spcBef>
            </a:pPr>
            <a:r>
              <a:rPr lang="en-US" dirty="0"/>
              <a:t>Training and practice with physical and chemical escape techniques</a:t>
            </a:r>
          </a:p>
          <a:p>
            <a:pPr lvl="1">
              <a:spcBef>
                <a:spcPts val="600"/>
              </a:spcBef>
            </a:pPr>
            <a:r>
              <a:rPr lang="en-US" dirty="0"/>
              <a:t>Fitting and use of body armor</a:t>
            </a:r>
          </a:p>
          <a:p>
            <a:pPr lvl="1">
              <a:spcBef>
                <a:spcPts val="600"/>
              </a:spcBef>
            </a:pPr>
            <a:r>
              <a:rPr lang="en-US" dirty="0"/>
              <a:t>Training and practice in operations with law enforcement</a:t>
            </a:r>
          </a:p>
        </p:txBody>
      </p:sp>
    </p:spTree>
    <p:extLst>
      <p:ext uri="{BB962C8B-B14F-4D97-AF65-F5344CB8AC3E}">
        <p14:creationId xmlns:p14="http://schemas.microsoft.com/office/powerpoint/2010/main" val="23247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dirty="0"/>
              <a:t>Protective Clothing: Preventing Injury </a:t>
            </a:r>
            <a:r>
              <a:rPr lang="en-US" altLang="en-US" sz="2000" b="0" dirty="0"/>
              <a:t>(1 of 3)</a:t>
            </a:r>
            <a:endParaRPr lang="en-US" altLang="en-US" sz="2800" b="0" dirty="0"/>
          </a:p>
        </p:txBody>
      </p:sp>
      <p:sp>
        <p:nvSpPr>
          <p:cNvPr id="46083" name="Content Placeholder 2"/>
          <p:cNvSpPr>
            <a:spLocks noGrp="1"/>
          </p:cNvSpPr>
          <p:nvPr>
            <p:ph type="body" idx="1"/>
          </p:nvPr>
        </p:nvSpPr>
        <p:spPr>
          <a:xfrm>
            <a:off x="908050" y="1476375"/>
            <a:ext cx="6400800" cy="4800600"/>
          </a:xfrm>
        </p:spPr>
        <p:txBody>
          <a:bodyPr/>
          <a:lstStyle/>
          <a:p>
            <a:pPr eaLnBrk="1" hangingPunct="1">
              <a:spcBef>
                <a:spcPct val="35000"/>
              </a:spcBef>
            </a:pPr>
            <a:r>
              <a:rPr lang="en-US" altLang="en-US" dirty="0"/>
              <a:t>Critical to personal safety</a:t>
            </a:r>
          </a:p>
          <a:p>
            <a:pPr eaLnBrk="1" hangingPunct="1">
              <a:spcBef>
                <a:spcPct val="35000"/>
              </a:spcBef>
            </a:pPr>
            <a:r>
              <a:rPr lang="en-US" altLang="en-US" dirty="0"/>
              <a:t>Become familiar with various types</a:t>
            </a:r>
          </a:p>
          <a:p>
            <a:pPr eaLnBrk="1" hangingPunct="1">
              <a:spcBef>
                <a:spcPct val="35000"/>
              </a:spcBef>
            </a:pPr>
            <a:r>
              <a:rPr lang="en-US" altLang="en-US" dirty="0"/>
              <a:t>Cold-weather clothing </a:t>
            </a:r>
          </a:p>
          <a:p>
            <a:pPr lvl="1" eaLnBrk="1" hangingPunct="1">
              <a:spcBef>
                <a:spcPct val="35000"/>
              </a:spcBef>
            </a:pPr>
            <a:r>
              <a:rPr lang="en-US" altLang="en-US" dirty="0"/>
              <a:t>Three layers</a:t>
            </a:r>
          </a:p>
          <a:p>
            <a:pPr eaLnBrk="1" hangingPunct="1">
              <a:spcBef>
                <a:spcPct val="35000"/>
              </a:spcBef>
            </a:pPr>
            <a:r>
              <a:rPr lang="en-US" altLang="en-US" dirty="0"/>
              <a:t>Turnout gear	</a:t>
            </a:r>
          </a:p>
          <a:p>
            <a:pPr lvl="1" eaLnBrk="1" hangingPunct="1">
              <a:spcBef>
                <a:spcPct val="35000"/>
              </a:spcBef>
            </a:pPr>
            <a:r>
              <a:rPr lang="en-US" altLang="en-US" dirty="0"/>
              <a:t>Heat, fire, sparks, and flashover</a:t>
            </a:r>
          </a:p>
        </p:txBody>
      </p:sp>
      <p:pic>
        <p:nvPicPr>
          <p:cNvPr id="2" name="Picture 1" descr="A photo of a fire fighter wearing protective gear, including a turnout jacket with reflective stripes, gloves, and helmet. He is holding the wrench on top of a fire hydran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703" y="1547310"/>
            <a:ext cx="2616356" cy="3924534"/>
          </a:xfrm>
          <a:prstGeom prst="rect">
            <a:avLst/>
          </a:prstGeom>
        </p:spPr>
      </p:pic>
      <p:sp>
        <p:nvSpPr>
          <p:cNvPr id="6" name="Rectangle 5"/>
          <p:cNvSpPr/>
          <p:nvPr/>
        </p:nvSpPr>
        <p:spPr>
          <a:xfrm>
            <a:off x="7309594" y="5530689"/>
            <a:ext cx="3536597" cy="923330"/>
          </a:xfrm>
          <a:prstGeom prst="rect">
            <a:avLst/>
          </a:prstGeom>
        </p:spPr>
        <p:txBody>
          <a:bodyPr wrap="square">
            <a:spAutoFit/>
          </a:bodyPr>
          <a:lstStyle/>
          <a:p>
            <a:r>
              <a:rPr lang="en-US" b="1" dirty="0"/>
              <a:t>FIGURE 2-25 </a:t>
            </a:r>
            <a:r>
              <a:rPr lang="en-US" dirty="0"/>
              <a:t>Turnout gear, or bunker gear, is protective clothing designed for use in firefighting </a:t>
            </a:r>
          </a:p>
        </p:txBody>
      </p:sp>
      <p:sp>
        <p:nvSpPr>
          <p:cNvPr id="7" name="Rectangle 6"/>
          <p:cNvSpPr/>
          <p:nvPr/>
        </p:nvSpPr>
        <p:spPr>
          <a:xfrm>
            <a:off x="7311325" y="6418872"/>
            <a:ext cx="3425938" cy="246221"/>
          </a:xfrm>
          <a:prstGeom prst="rect">
            <a:avLst/>
          </a:prstGeom>
        </p:spPr>
        <p:txBody>
          <a:bodyPr wrap="none">
            <a:spAutoFit/>
          </a:bodyPr>
          <a:lstStyle/>
          <a:p>
            <a:r>
              <a:rPr lang="en-US" sz="1000" dirty="0"/>
              <a:t>© Jones &amp; Bartlett Learning. Photographed by Glen E. </a:t>
            </a:r>
            <a:r>
              <a:rPr lang="en-US" sz="1000" dirty="0" err="1"/>
              <a:t>Ellman</a:t>
            </a:r>
            <a:r>
              <a:rPr lang="en-US" sz="1000" dirty="0"/>
              <a:t>.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dirty="0"/>
              <a:t>Protective Clothing: Preventing Injury </a:t>
            </a:r>
            <a:r>
              <a:rPr lang="en-US" altLang="en-US" sz="2000" b="0" dirty="0"/>
              <a:t>(2 of 3)</a:t>
            </a:r>
            <a:endParaRPr lang="en-US" altLang="en-US" sz="2800" b="0" dirty="0"/>
          </a:p>
        </p:txBody>
      </p:sp>
      <p:sp>
        <p:nvSpPr>
          <p:cNvPr id="47107" name="Content Placeholder 2"/>
          <p:cNvSpPr>
            <a:spLocks noGrp="1"/>
          </p:cNvSpPr>
          <p:nvPr>
            <p:ph type="body" idx="1"/>
          </p:nvPr>
        </p:nvSpPr>
        <p:spPr>
          <a:xfrm>
            <a:off x="7533616" y="1379916"/>
            <a:ext cx="3972007" cy="4724400"/>
          </a:xfrm>
        </p:spPr>
        <p:txBody>
          <a:bodyPr/>
          <a:lstStyle/>
          <a:p>
            <a:pPr eaLnBrk="1" hangingPunct="1">
              <a:spcBef>
                <a:spcPct val="35000"/>
              </a:spcBef>
            </a:pPr>
            <a:r>
              <a:rPr lang="en-US" altLang="en-US" dirty="0"/>
              <a:t>Gloves</a:t>
            </a:r>
          </a:p>
          <a:p>
            <a:pPr lvl="1" eaLnBrk="1" hangingPunct="1">
              <a:spcBef>
                <a:spcPct val="35000"/>
              </a:spcBef>
            </a:pPr>
            <a:r>
              <a:rPr lang="en-US" altLang="en-US" dirty="0"/>
              <a:t>Heat, cold, cuts</a:t>
            </a:r>
          </a:p>
          <a:p>
            <a:pPr lvl="1" eaLnBrk="1" hangingPunct="1">
              <a:spcBef>
                <a:spcPct val="35000"/>
              </a:spcBef>
            </a:pPr>
            <a:r>
              <a:rPr lang="en-US" altLang="en-US" dirty="0"/>
              <a:t>May reduce dexterity</a:t>
            </a:r>
          </a:p>
          <a:p>
            <a:pPr eaLnBrk="1" hangingPunct="1">
              <a:spcBef>
                <a:spcPct val="35000"/>
              </a:spcBef>
            </a:pPr>
            <a:r>
              <a:rPr lang="en-US" altLang="en-US" dirty="0"/>
              <a:t>Helmets</a:t>
            </a:r>
          </a:p>
          <a:p>
            <a:pPr lvl="1" eaLnBrk="1" hangingPunct="1">
              <a:spcBef>
                <a:spcPct val="35000"/>
              </a:spcBef>
            </a:pPr>
            <a:r>
              <a:rPr lang="en-US" altLang="en-US" dirty="0"/>
              <a:t>Falling objects</a:t>
            </a:r>
          </a:p>
          <a:p>
            <a:pPr eaLnBrk="1" hangingPunct="1">
              <a:spcBef>
                <a:spcPct val="35000"/>
              </a:spcBef>
            </a:pPr>
            <a:r>
              <a:rPr lang="en-US" altLang="en-US" dirty="0"/>
              <a:t>Boots</a:t>
            </a:r>
          </a:p>
          <a:p>
            <a:pPr lvl="1" eaLnBrk="1" hangingPunct="1">
              <a:spcBef>
                <a:spcPct val="35000"/>
              </a:spcBef>
            </a:pPr>
            <a:r>
              <a:rPr lang="en-US" altLang="en-US" dirty="0"/>
              <a:t>Steel-toed is preferred </a:t>
            </a:r>
          </a:p>
        </p:txBody>
      </p:sp>
      <p:pic>
        <p:nvPicPr>
          <p:cNvPr id="10242" name="Picture 2" descr="A photo of a pair of firefighting glov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77" y="1249451"/>
            <a:ext cx="3048000" cy="24018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501" y="3691171"/>
            <a:ext cx="3276600" cy="923330"/>
          </a:xfrm>
          <a:prstGeom prst="rect">
            <a:avLst/>
          </a:prstGeom>
        </p:spPr>
        <p:txBody>
          <a:bodyPr wrap="square">
            <a:spAutoFit/>
          </a:bodyPr>
          <a:lstStyle/>
          <a:p>
            <a:r>
              <a:rPr lang="en-US" b="1" dirty="0"/>
              <a:t>FIGURE 2-26 </a:t>
            </a:r>
            <a:r>
              <a:rPr lang="en-US" dirty="0"/>
              <a:t>Firefighting gloves protect your hands and wrists from heat, cold, and injury.</a:t>
            </a:r>
          </a:p>
        </p:txBody>
      </p:sp>
      <p:sp>
        <p:nvSpPr>
          <p:cNvPr id="3" name="Rectangle 2"/>
          <p:cNvSpPr/>
          <p:nvPr/>
        </p:nvSpPr>
        <p:spPr>
          <a:xfrm>
            <a:off x="612501" y="4533801"/>
            <a:ext cx="30480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Jones &amp; Bartlett Learning. Photographed by Glen E. </a:t>
            </a:r>
            <a:r>
              <a:rPr lang="en-US" sz="1000" dirty="0" err="1">
                <a:latin typeface="Arial" panose="020B0604020202020204" pitchFamily="34" charset="0"/>
                <a:cs typeface="Arial" panose="020B0604020202020204" pitchFamily="34" charset="0"/>
              </a:rPr>
              <a:t>Ellman</a:t>
            </a:r>
            <a:r>
              <a:rPr lang="en-US" sz="1000" dirty="0">
                <a:latin typeface="Arial" panose="020B0604020202020204" pitchFamily="34" charset="0"/>
                <a:cs typeface="Arial" panose="020B0604020202020204" pitchFamily="34" charset="0"/>
              </a:rPr>
              <a:t>.</a:t>
            </a:r>
          </a:p>
        </p:txBody>
      </p:sp>
      <p:pic>
        <p:nvPicPr>
          <p:cNvPr id="10243" name="Picture 3" descr="A photo of a woman wearing a helmet with a rim all around and straps fastened under the chin. The rim at the back of the neck is projecting. There is a pair of goggles on top of the helme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917" y="1249451"/>
            <a:ext cx="2938463" cy="2468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34559" y="3742116"/>
            <a:ext cx="3255241" cy="646331"/>
          </a:xfrm>
          <a:prstGeom prst="rect">
            <a:avLst/>
          </a:prstGeom>
        </p:spPr>
        <p:txBody>
          <a:bodyPr wrap="square">
            <a:spAutoFit/>
          </a:bodyPr>
          <a:lstStyle/>
          <a:p>
            <a:r>
              <a:rPr lang="en-US" b="1" dirty="0"/>
              <a:t>FIGURE 2-27 </a:t>
            </a:r>
            <a:r>
              <a:rPr lang="en-US" dirty="0"/>
              <a:t>A helmet with top and side impact protection.</a:t>
            </a:r>
          </a:p>
        </p:txBody>
      </p:sp>
      <p:sp>
        <p:nvSpPr>
          <p:cNvPr id="5" name="Rectangle 4"/>
          <p:cNvSpPr/>
          <p:nvPr/>
        </p:nvSpPr>
        <p:spPr>
          <a:xfrm>
            <a:off x="4055341" y="4334877"/>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0244" name="Picture 4" descr="A photo of a booted foot with the boot covering the entire foot, including the ankles.&#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377" y="4950924"/>
            <a:ext cx="2938462" cy="18526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1468" y="5191379"/>
            <a:ext cx="3437661" cy="1200329"/>
          </a:xfrm>
          <a:prstGeom prst="rect">
            <a:avLst/>
          </a:prstGeom>
        </p:spPr>
        <p:txBody>
          <a:bodyPr wrap="square">
            <a:spAutoFit/>
          </a:bodyPr>
          <a:lstStyle/>
          <a:p>
            <a:r>
              <a:rPr lang="en-US" b="1" dirty="0"/>
              <a:t>FIGURE 2-28 </a:t>
            </a:r>
            <a:r>
              <a:rPr lang="en-US" dirty="0"/>
              <a:t>Boots should cover and protect your ankles, keeping out stones, debris, and snow. Steel-toed boots are preferred.</a:t>
            </a:r>
          </a:p>
        </p:txBody>
      </p:sp>
      <p:sp>
        <p:nvSpPr>
          <p:cNvPr id="7" name="Rectangle 6"/>
          <p:cNvSpPr/>
          <p:nvPr/>
        </p:nvSpPr>
        <p:spPr>
          <a:xfrm>
            <a:off x="3660501" y="633700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Protective Clothing: Preventing Injury </a:t>
            </a:r>
            <a:r>
              <a:rPr lang="en-US" altLang="en-US" sz="2000" b="0" dirty="0"/>
              <a:t>(3 of 3)</a:t>
            </a:r>
            <a:endParaRPr lang="en-US" altLang="en-US" sz="2800" b="0" dirty="0"/>
          </a:p>
        </p:txBody>
      </p:sp>
      <p:sp>
        <p:nvSpPr>
          <p:cNvPr id="48131" name="Rectangle 3"/>
          <p:cNvSpPr>
            <a:spLocks noGrp="1" noChangeArrowheads="1"/>
          </p:cNvSpPr>
          <p:nvPr>
            <p:ph type="body" idx="1"/>
          </p:nvPr>
        </p:nvSpPr>
        <p:spPr/>
        <p:txBody>
          <a:bodyPr/>
          <a:lstStyle/>
          <a:p>
            <a:pPr eaLnBrk="1" hangingPunct="1">
              <a:spcBef>
                <a:spcPct val="35000"/>
              </a:spcBef>
            </a:pPr>
            <a:r>
              <a:rPr lang="en-US" altLang="en-US" dirty="0"/>
              <a:t>Eye protection</a:t>
            </a:r>
          </a:p>
          <a:p>
            <a:pPr lvl="1" eaLnBrk="1" hangingPunct="1">
              <a:spcBef>
                <a:spcPct val="35000"/>
              </a:spcBef>
            </a:pPr>
            <a:r>
              <a:rPr lang="en-US" altLang="en-US" dirty="0"/>
              <a:t>Glasses with side shield</a:t>
            </a:r>
          </a:p>
          <a:p>
            <a:pPr eaLnBrk="1" hangingPunct="1">
              <a:spcBef>
                <a:spcPct val="35000"/>
              </a:spcBef>
            </a:pPr>
            <a:r>
              <a:rPr lang="en-US" altLang="en-US" dirty="0"/>
              <a:t>Ear protection</a:t>
            </a:r>
          </a:p>
          <a:p>
            <a:pPr lvl="1" eaLnBrk="1" hangingPunct="1">
              <a:spcBef>
                <a:spcPct val="35000"/>
              </a:spcBef>
            </a:pPr>
            <a:r>
              <a:rPr lang="en-US" altLang="en-US" dirty="0"/>
              <a:t>Foam earplugs</a:t>
            </a:r>
            <a:endParaRPr lang="en-US" altLang="en-US" b="1" dirty="0"/>
          </a:p>
          <a:p>
            <a:pPr eaLnBrk="1" hangingPunct="1">
              <a:spcBef>
                <a:spcPct val="35000"/>
              </a:spcBef>
            </a:pPr>
            <a:r>
              <a:rPr lang="en-US" altLang="en-US" dirty="0"/>
              <a:t>Skin protection</a:t>
            </a:r>
          </a:p>
          <a:p>
            <a:pPr lvl="1" eaLnBrk="1" hangingPunct="1">
              <a:spcBef>
                <a:spcPct val="35000"/>
              </a:spcBef>
            </a:pPr>
            <a:r>
              <a:rPr lang="en-US" altLang="en-US" dirty="0"/>
              <a:t>Sunblock</a:t>
            </a:r>
          </a:p>
          <a:p>
            <a:pPr eaLnBrk="1" hangingPunct="1">
              <a:spcBef>
                <a:spcPct val="35000"/>
              </a:spcBef>
            </a:pPr>
            <a:r>
              <a:rPr lang="en-US" altLang="en-US" dirty="0"/>
              <a:t>Body armor</a:t>
            </a:r>
          </a:p>
          <a:p>
            <a:pPr lvl="1" eaLnBrk="1" hangingPunct="1">
              <a:spcBef>
                <a:spcPct val="35000"/>
              </a:spcBef>
            </a:pPr>
            <a:r>
              <a:rPr lang="en-US" altLang="en-US" dirty="0"/>
              <a:t>Vests</a:t>
            </a: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dirty="0"/>
              <a:t>Caring for Critically Ill and Injured Patients </a:t>
            </a:r>
            <a:r>
              <a:rPr lang="en-US" altLang="en-US" sz="2000" b="0" dirty="0"/>
              <a:t>(1 of 3)</a:t>
            </a:r>
            <a:endParaRPr lang="en-US" altLang="en-US" sz="2800" b="0" dirty="0"/>
          </a:p>
        </p:txBody>
      </p:sp>
      <p:sp>
        <p:nvSpPr>
          <p:cNvPr id="49155" name="Content Placeholder 2"/>
          <p:cNvSpPr>
            <a:spLocks noGrp="1"/>
          </p:cNvSpPr>
          <p:nvPr>
            <p:ph type="body" idx="1"/>
          </p:nvPr>
        </p:nvSpPr>
        <p:spPr>
          <a:xfrm>
            <a:off x="914400" y="1447800"/>
            <a:ext cx="5588000" cy="4800600"/>
          </a:xfrm>
        </p:spPr>
        <p:txBody>
          <a:bodyPr/>
          <a:lstStyle/>
          <a:p>
            <a:pPr eaLnBrk="1" hangingPunct="1">
              <a:spcBef>
                <a:spcPct val="35000"/>
              </a:spcBef>
            </a:pPr>
            <a:r>
              <a:rPr lang="en-US" altLang="en-US" dirty="0"/>
              <a:t>Let the patient know who you are and what you are doing.</a:t>
            </a:r>
          </a:p>
          <a:p>
            <a:pPr eaLnBrk="1" hangingPunct="1">
              <a:spcBef>
                <a:spcPct val="35000"/>
              </a:spcBef>
            </a:pPr>
            <a:r>
              <a:rPr lang="en-US" altLang="en-US" dirty="0"/>
              <a:t>Let the patient know you are attending to his or her immediate needs.</a:t>
            </a:r>
          </a:p>
        </p:txBody>
      </p:sp>
      <p:pic>
        <p:nvPicPr>
          <p:cNvPr id="2" name="Picture 1" descr="A photo of an E M S responder touching the shoulder of the person in the driving seat of a vehicle, supportively as another responder looks 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484" y="1461868"/>
            <a:ext cx="3773478" cy="3176544"/>
          </a:xfrm>
          <a:prstGeom prst="rect">
            <a:avLst/>
          </a:prstGeom>
        </p:spPr>
      </p:pic>
      <p:sp>
        <p:nvSpPr>
          <p:cNvPr id="6" name="Rectangle 5"/>
          <p:cNvSpPr/>
          <p:nvPr/>
        </p:nvSpPr>
        <p:spPr>
          <a:xfrm>
            <a:off x="6901631" y="4700693"/>
            <a:ext cx="3916424" cy="646331"/>
          </a:xfrm>
          <a:prstGeom prst="rect">
            <a:avLst/>
          </a:prstGeom>
        </p:spPr>
        <p:txBody>
          <a:bodyPr wrap="square">
            <a:spAutoFit/>
          </a:bodyPr>
          <a:lstStyle/>
          <a:p>
            <a:r>
              <a:rPr lang="en-US" b="1" dirty="0"/>
              <a:t>FIGURE 2-29 </a:t>
            </a:r>
            <a:r>
              <a:rPr lang="en-US" dirty="0"/>
              <a:t>Let the patient know immediately that you are there to help. </a:t>
            </a:r>
          </a:p>
        </p:txBody>
      </p:sp>
      <p:sp>
        <p:nvSpPr>
          <p:cNvPr id="7" name="Rectangle 6"/>
          <p:cNvSpPr/>
          <p:nvPr/>
        </p:nvSpPr>
        <p:spPr>
          <a:xfrm>
            <a:off x="6908345" y="5307522"/>
            <a:ext cx="2541080" cy="246221"/>
          </a:xfrm>
          <a:prstGeom prst="rect">
            <a:avLst/>
          </a:prstGeom>
        </p:spPr>
        <p:txBody>
          <a:bodyPr wrap="none">
            <a:spAutoFit/>
          </a:bodyPr>
          <a:lstStyle/>
          <a:p>
            <a:r>
              <a:rPr lang="en-US" sz="1000" dirty="0"/>
              <a:t>© Boston Globe/Boston Globe/Getty Images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Caring for Critically Ill and Injured Patients </a:t>
            </a:r>
            <a:r>
              <a:rPr lang="en-US" altLang="en-US" sz="2000" b="0" dirty="0"/>
              <a:t>(2 of 3)</a:t>
            </a:r>
            <a:endParaRPr lang="en-US" altLang="en-US" sz="2800" b="0" dirty="0"/>
          </a:p>
        </p:txBody>
      </p:sp>
      <p:sp>
        <p:nvSpPr>
          <p:cNvPr id="51203" name="Content Placeholder 2"/>
          <p:cNvSpPr>
            <a:spLocks noGrp="1"/>
          </p:cNvSpPr>
          <p:nvPr>
            <p:ph type="body" idx="1"/>
          </p:nvPr>
        </p:nvSpPr>
        <p:spPr/>
        <p:txBody>
          <a:bodyPr/>
          <a:lstStyle/>
          <a:p>
            <a:pPr>
              <a:spcBef>
                <a:spcPct val="35000"/>
              </a:spcBef>
            </a:pPr>
            <a:r>
              <a:rPr lang="en-US" altLang="en-US" dirty="0"/>
              <a:t>Communicating with the critical patient:</a:t>
            </a:r>
          </a:p>
          <a:p>
            <a:pPr lvl="1">
              <a:spcBef>
                <a:spcPct val="35000"/>
              </a:spcBef>
            </a:pPr>
            <a:r>
              <a:rPr lang="en-US" altLang="en-US" dirty="0"/>
              <a:t>Avoid sad and grim comments.</a:t>
            </a:r>
          </a:p>
          <a:p>
            <a:pPr lvl="1">
              <a:spcBef>
                <a:spcPct val="35000"/>
              </a:spcBef>
            </a:pPr>
            <a:r>
              <a:rPr lang="en-US" altLang="en-US" dirty="0"/>
              <a:t>Orient the patient.</a:t>
            </a:r>
          </a:p>
          <a:p>
            <a:pPr lvl="1">
              <a:spcBef>
                <a:spcPct val="35000"/>
              </a:spcBef>
            </a:pPr>
            <a:r>
              <a:rPr lang="en-US" altLang="en-US" dirty="0"/>
              <a:t>Be honest.</a:t>
            </a:r>
          </a:p>
          <a:p>
            <a:pPr lvl="1">
              <a:spcBef>
                <a:spcPct val="35000"/>
              </a:spcBef>
            </a:pPr>
            <a:r>
              <a:rPr lang="en-US" altLang="en-US" dirty="0"/>
              <a:t>Deal with possible initial refusal of care.</a:t>
            </a:r>
          </a:p>
          <a:p>
            <a:pPr lvl="1">
              <a:spcBef>
                <a:spcPct val="35000"/>
              </a:spcBef>
            </a:pPr>
            <a:r>
              <a:rPr lang="en-US" altLang="en-US" dirty="0"/>
              <a:t>Allow for hope.</a:t>
            </a:r>
          </a:p>
          <a:p>
            <a:pPr lvl="1">
              <a:spcBef>
                <a:spcPct val="35000"/>
              </a:spcBef>
            </a:pPr>
            <a:r>
              <a:rPr lang="en-US" altLang="en-US" dirty="0"/>
              <a:t>Locate and notify family members.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dirty="0"/>
              <a:t>Caring for Critically Ill and Injured Patients </a:t>
            </a:r>
            <a:r>
              <a:rPr lang="en-US" altLang="en-US" sz="2000" b="0" dirty="0"/>
              <a:t>(3 of 3)</a:t>
            </a:r>
            <a:endParaRPr lang="en-US" altLang="en-US" sz="2800" b="0" dirty="0"/>
          </a:p>
        </p:txBody>
      </p:sp>
      <p:sp>
        <p:nvSpPr>
          <p:cNvPr id="52227" name="Content Placeholder 2"/>
          <p:cNvSpPr>
            <a:spLocks noGrp="1"/>
          </p:cNvSpPr>
          <p:nvPr>
            <p:ph type="body" idx="1"/>
          </p:nvPr>
        </p:nvSpPr>
        <p:spPr/>
        <p:txBody>
          <a:bodyPr/>
          <a:lstStyle/>
          <a:p>
            <a:pPr>
              <a:spcBef>
                <a:spcPct val="35000"/>
              </a:spcBef>
            </a:pPr>
            <a:r>
              <a:rPr lang="en-US" altLang="en-US" dirty="0"/>
              <a:t>Injured and critically ill children</a:t>
            </a:r>
          </a:p>
          <a:p>
            <a:pPr lvl="1">
              <a:spcBef>
                <a:spcPct val="35000"/>
              </a:spcBef>
            </a:pPr>
            <a:r>
              <a:rPr lang="en-US" altLang="en-US" dirty="0"/>
              <a:t>Ask a responsible adult to accompany the child.</a:t>
            </a:r>
          </a:p>
          <a:p>
            <a:pPr>
              <a:spcBef>
                <a:spcPct val="35000"/>
              </a:spcBef>
            </a:pPr>
            <a:r>
              <a:rPr lang="en-US" altLang="en-US" dirty="0"/>
              <a:t>Death of a child</a:t>
            </a:r>
          </a:p>
          <a:p>
            <a:pPr lvl="1">
              <a:spcBef>
                <a:spcPct val="35000"/>
              </a:spcBef>
            </a:pPr>
            <a:r>
              <a:rPr lang="en-US" altLang="en-US" dirty="0"/>
              <a:t>A tragic event</a:t>
            </a:r>
          </a:p>
          <a:p>
            <a:pPr lvl="1">
              <a:spcBef>
                <a:spcPct val="35000"/>
              </a:spcBef>
            </a:pPr>
            <a:r>
              <a:rPr lang="en-US" altLang="en-US" dirty="0"/>
              <a:t>Help the family in any way you can.</a:t>
            </a:r>
          </a:p>
          <a:p>
            <a:pPr lvl="1">
              <a:spcBef>
                <a:spcPct val="35000"/>
              </a:spcBef>
            </a:pPr>
            <a:r>
              <a:rPr lang="en-US" altLang="en-US" dirty="0"/>
              <a:t>Let the family’s actions be your guide.</a:t>
            </a:r>
          </a:p>
          <a:p>
            <a:pPr lvl="1">
              <a:spcBef>
                <a:spcPct val="35000"/>
              </a:spcBef>
            </a:pPr>
            <a:r>
              <a:rPr lang="en-US" altLang="en-US" dirty="0"/>
              <a:t>Prepare the parents.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endParaRPr lang="en-US" altLang="en-US" sz="2800" b="0" dirty="0"/>
          </a:p>
        </p:txBody>
      </p:sp>
      <p:sp>
        <p:nvSpPr>
          <p:cNvPr id="10243" name="Rectangle 3"/>
          <p:cNvSpPr>
            <a:spLocks noGrp="1" noChangeArrowheads="1"/>
          </p:cNvSpPr>
          <p:nvPr>
            <p:ph type="body" idx="1"/>
          </p:nvPr>
        </p:nvSpPr>
        <p:spPr/>
        <p:txBody>
          <a:bodyPr/>
          <a:lstStyle/>
          <a:p>
            <a:pPr>
              <a:spcBef>
                <a:spcPct val="35000"/>
              </a:spcBef>
              <a:buFontTx/>
              <a:buNone/>
            </a:pPr>
            <a:r>
              <a:rPr lang="en-US" altLang="en-US" b="1" dirty="0"/>
              <a:t>Workforce Safety and Wellness (cont'd)</a:t>
            </a:r>
          </a:p>
          <a:p>
            <a:pPr eaLnBrk="1" hangingPunct="1">
              <a:spcBef>
                <a:spcPct val="35000"/>
              </a:spcBef>
            </a:pPr>
            <a:r>
              <a:rPr lang="en-US" altLang="en-US" dirty="0"/>
              <a:t>Prevention of work-related injuries</a:t>
            </a:r>
          </a:p>
          <a:p>
            <a:pPr eaLnBrk="1" hangingPunct="1">
              <a:spcBef>
                <a:spcPct val="35000"/>
              </a:spcBef>
            </a:pPr>
            <a:r>
              <a:rPr lang="en-US" altLang="en-US" dirty="0"/>
              <a:t>Lifting and moving patients</a:t>
            </a:r>
          </a:p>
          <a:p>
            <a:pPr eaLnBrk="1" hangingPunct="1">
              <a:spcBef>
                <a:spcPct val="35000"/>
              </a:spcBef>
            </a:pPr>
            <a:r>
              <a:rPr lang="en-US" altLang="en-US" dirty="0"/>
              <a:t>Disease transmission</a:t>
            </a:r>
          </a:p>
          <a:p>
            <a:pPr eaLnBrk="1" hangingPunct="1">
              <a:spcBef>
                <a:spcPct val="35000"/>
              </a:spcBef>
            </a:pPr>
            <a:r>
              <a:rPr lang="en-US" altLang="en-US" dirty="0"/>
              <a:t>Principles of wellness and resilience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pPr>
            <a:r>
              <a:rPr lang="en-US" altLang="en-US" dirty="0"/>
              <a:t>Death and Dying </a:t>
            </a:r>
            <a:r>
              <a:rPr lang="en-US" altLang="en-US" sz="2000" b="0" dirty="0"/>
              <a:t>(1 of 4)</a:t>
            </a:r>
            <a:endParaRPr lang="en-US" altLang="en-US" sz="2800" b="0" dirty="0"/>
          </a:p>
        </p:txBody>
      </p:sp>
      <p:sp>
        <p:nvSpPr>
          <p:cNvPr id="53251" name="Content Placeholder 2"/>
          <p:cNvSpPr>
            <a:spLocks noGrp="1"/>
          </p:cNvSpPr>
          <p:nvPr>
            <p:ph type="body" idx="1"/>
          </p:nvPr>
        </p:nvSpPr>
        <p:spPr/>
        <p:txBody>
          <a:bodyPr/>
          <a:lstStyle/>
          <a:p>
            <a:pPr eaLnBrk="1" hangingPunct="1">
              <a:spcBef>
                <a:spcPct val="35000"/>
              </a:spcBef>
            </a:pPr>
            <a:r>
              <a:rPr lang="en-US" altLang="en-US" dirty="0"/>
              <a:t>Death occurs:</a:t>
            </a:r>
          </a:p>
          <a:p>
            <a:pPr lvl="1" eaLnBrk="1" hangingPunct="1">
              <a:spcBef>
                <a:spcPct val="35000"/>
              </a:spcBef>
            </a:pPr>
            <a:r>
              <a:rPr lang="en-US" altLang="en-US" dirty="0"/>
              <a:t>Quite suddenly</a:t>
            </a:r>
          </a:p>
          <a:p>
            <a:pPr lvl="1" eaLnBrk="1" hangingPunct="1">
              <a:spcBef>
                <a:spcPct val="35000"/>
              </a:spcBef>
            </a:pPr>
            <a:r>
              <a:rPr lang="en-US" altLang="en-US" dirty="0"/>
              <a:t>After a prolonged, terminal illness</a:t>
            </a:r>
          </a:p>
          <a:p>
            <a:pPr eaLnBrk="1" hangingPunct="1">
              <a:spcBef>
                <a:spcPct val="35000"/>
              </a:spcBef>
            </a:pPr>
            <a:r>
              <a:rPr lang="en-US" altLang="en-US" dirty="0"/>
              <a:t>The EMT will face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lnSpc>
                <a:spcPct val="85000"/>
              </a:lnSpc>
            </a:pPr>
            <a:r>
              <a:rPr lang="en-US" altLang="en-US" dirty="0"/>
              <a:t>Death and Dying </a:t>
            </a:r>
            <a:r>
              <a:rPr lang="en-US" altLang="en-US" sz="2000" b="0" dirty="0"/>
              <a:t>(2 of 4)</a:t>
            </a:r>
            <a:endParaRPr lang="en-US" altLang="en-US" sz="2800" b="0" dirty="0"/>
          </a:p>
        </p:txBody>
      </p:sp>
      <p:sp>
        <p:nvSpPr>
          <p:cNvPr id="54275" name="Content Placeholder 2"/>
          <p:cNvSpPr>
            <a:spLocks noGrp="1"/>
          </p:cNvSpPr>
          <p:nvPr>
            <p:ph type="body" idx="1"/>
          </p:nvPr>
        </p:nvSpPr>
        <p:spPr/>
        <p:txBody>
          <a:bodyPr/>
          <a:lstStyle/>
          <a:p>
            <a:pPr eaLnBrk="1" hangingPunct="1">
              <a:spcBef>
                <a:spcPct val="35000"/>
              </a:spcBef>
            </a:pPr>
            <a:r>
              <a:rPr lang="en-US" altLang="en-US" dirty="0"/>
              <a:t>Stages of grieving:</a:t>
            </a:r>
          </a:p>
          <a:p>
            <a:pPr lvl="1" eaLnBrk="1" hangingPunct="1">
              <a:spcBef>
                <a:spcPct val="35000"/>
              </a:spcBef>
            </a:pPr>
            <a:r>
              <a:rPr lang="en-US" altLang="en-US" dirty="0"/>
              <a:t>Denial</a:t>
            </a:r>
          </a:p>
          <a:p>
            <a:pPr lvl="1" eaLnBrk="1" hangingPunct="1">
              <a:spcBef>
                <a:spcPct val="35000"/>
              </a:spcBef>
            </a:pPr>
            <a:r>
              <a:rPr lang="en-US" altLang="en-US" dirty="0"/>
              <a:t>Anger, hostility</a:t>
            </a:r>
          </a:p>
          <a:p>
            <a:pPr lvl="1" eaLnBrk="1" hangingPunct="1">
              <a:spcBef>
                <a:spcPct val="35000"/>
              </a:spcBef>
            </a:pPr>
            <a:r>
              <a:rPr lang="en-US" altLang="en-US" dirty="0"/>
              <a:t>Bargaining</a:t>
            </a:r>
          </a:p>
          <a:p>
            <a:pPr lvl="1" eaLnBrk="1" hangingPunct="1">
              <a:spcBef>
                <a:spcPct val="35000"/>
              </a:spcBef>
            </a:pPr>
            <a:r>
              <a:rPr lang="en-US" altLang="en-US" dirty="0"/>
              <a:t>Depression</a:t>
            </a:r>
          </a:p>
          <a:p>
            <a:pPr lvl="1" eaLnBrk="1" hangingPunct="1">
              <a:spcBef>
                <a:spcPct val="35000"/>
              </a:spcBef>
            </a:pPr>
            <a:r>
              <a:rPr lang="en-US" altLang="en-US" dirty="0"/>
              <a:t>Acceptance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pPr>
            <a:r>
              <a:rPr lang="en-US" altLang="en-US" dirty="0"/>
              <a:t>Death and Dying </a:t>
            </a:r>
            <a:r>
              <a:rPr lang="en-US" altLang="en-US" sz="2000" b="0" dirty="0"/>
              <a:t>(3 of 4)</a:t>
            </a:r>
            <a:endParaRPr lang="en-US" altLang="en-US" sz="2800" b="0" dirty="0"/>
          </a:p>
        </p:txBody>
      </p:sp>
      <p:sp>
        <p:nvSpPr>
          <p:cNvPr id="55299" name="Content Placeholder 2"/>
          <p:cNvSpPr>
            <a:spLocks noGrp="1"/>
          </p:cNvSpPr>
          <p:nvPr>
            <p:ph type="body" idx="1"/>
          </p:nvPr>
        </p:nvSpPr>
        <p:spPr/>
        <p:txBody>
          <a:bodyPr/>
          <a:lstStyle/>
          <a:p>
            <a:pPr eaLnBrk="1" hangingPunct="1">
              <a:spcBef>
                <a:spcPct val="35000"/>
              </a:spcBef>
              <a:buFontTx/>
              <a:buNone/>
            </a:pPr>
            <a:r>
              <a:rPr lang="en-US" altLang="en-US" dirty="0"/>
              <a:t>The EMT’s role:</a:t>
            </a:r>
          </a:p>
          <a:p>
            <a:pPr eaLnBrk="1" hangingPunct="1">
              <a:spcBef>
                <a:spcPct val="35000"/>
              </a:spcBef>
            </a:pPr>
            <a:r>
              <a:rPr lang="en-US" altLang="en-US" dirty="0"/>
              <a:t>Ask how you can help.</a:t>
            </a:r>
          </a:p>
          <a:p>
            <a:pPr eaLnBrk="1" hangingPunct="1">
              <a:spcBef>
                <a:spcPct val="35000"/>
              </a:spcBef>
            </a:pPr>
            <a:r>
              <a:rPr lang="en-US" altLang="en-US" dirty="0"/>
              <a:t>Reinforce reality.</a:t>
            </a:r>
          </a:p>
          <a:p>
            <a:pPr eaLnBrk="1" hangingPunct="1">
              <a:spcBef>
                <a:spcPct val="35000"/>
              </a:spcBef>
            </a:pPr>
            <a:r>
              <a:rPr lang="en-US" altLang="en-US" dirty="0"/>
              <a:t>Be honest.</a:t>
            </a:r>
          </a:p>
          <a:p>
            <a:pPr eaLnBrk="1" hangingPunct="1">
              <a:spcBef>
                <a:spcPct val="35000"/>
              </a:spcBef>
            </a:pPr>
            <a:r>
              <a:rPr lang="en-US" altLang="en-US" dirty="0"/>
              <a:t>Allow the patient and family to grieve.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dirty="0"/>
              <a:t>Death and Dying </a:t>
            </a:r>
            <a:r>
              <a:rPr lang="en-US" altLang="en-US" sz="2000" b="0" dirty="0"/>
              <a:t>(4 of 4)</a:t>
            </a:r>
            <a:endParaRPr lang="en-US" altLang="en-US" sz="2800" b="0" dirty="0"/>
          </a:p>
        </p:txBody>
      </p:sp>
      <p:sp>
        <p:nvSpPr>
          <p:cNvPr id="56323" name="Content Placeholder 2"/>
          <p:cNvSpPr>
            <a:spLocks noGrp="1"/>
          </p:cNvSpPr>
          <p:nvPr>
            <p:ph type="body" idx="1"/>
          </p:nvPr>
        </p:nvSpPr>
        <p:spPr/>
        <p:txBody>
          <a:bodyPr/>
          <a:lstStyle/>
          <a:p>
            <a:pPr eaLnBrk="1" hangingPunct="1">
              <a:spcBef>
                <a:spcPct val="35000"/>
              </a:spcBef>
              <a:buFontTx/>
              <a:buNone/>
            </a:pPr>
            <a:r>
              <a:rPr lang="en-US" altLang="en-US" dirty="0"/>
              <a:t> </a:t>
            </a:r>
          </a:p>
        </p:txBody>
      </p:sp>
      <p:pic>
        <p:nvPicPr>
          <p:cNvPr id="11267" name="Picture 3" descr="The table lists the following. 1. I’m sorry for your loss. 2. It is okay to be angry. 3. It must be hard to accept. 4. That must be painful for you. 5. Tell me how you are feeling. 6. If you want to cry, it’s okay. 7. People really cared for . . .&#10;" title="A table is titled words of comfort when responding to gr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230" y="1517939"/>
            <a:ext cx="8020916" cy="5037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lnSpc>
                <a:spcPct val="85000"/>
              </a:lnSpc>
            </a:pPr>
            <a:r>
              <a:rPr lang="en-US" altLang="en-US" dirty="0"/>
              <a:t>Stress Management on the Job </a:t>
            </a:r>
            <a:r>
              <a:rPr lang="en-US" altLang="en-US" sz="2000" b="0" dirty="0"/>
              <a:t>(1 of 2)</a:t>
            </a:r>
            <a:endParaRPr lang="en-US" altLang="en-US" sz="2800" b="0" dirty="0"/>
          </a:p>
        </p:txBody>
      </p:sp>
      <p:sp>
        <p:nvSpPr>
          <p:cNvPr id="57347" name="Content Placeholder 2"/>
          <p:cNvSpPr>
            <a:spLocks noGrp="1"/>
          </p:cNvSpPr>
          <p:nvPr>
            <p:ph type="body" idx="1"/>
          </p:nvPr>
        </p:nvSpPr>
        <p:spPr/>
        <p:txBody>
          <a:bodyPr/>
          <a:lstStyle/>
          <a:p>
            <a:pPr eaLnBrk="1" hangingPunct="1">
              <a:spcBef>
                <a:spcPct val="35000"/>
              </a:spcBef>
            </a:pPr>
            <a:r>
              <a:rPr lang="en-US" altLang="en-US" dirty="0"/>
              <a:t>EMS is a high-stress job.</a:t>
            </a:r>
          </a:p>
          <a:p>
            <a:pPr eaLnBrk="1" hangingPunct="1">
              <a:spcBef>
                <a:spcPct val="35000"/>
              </a:spcBef>
            </a:pPr>
            <a:r>
              <a:rPr lang="en-US" altLang="en-US" dirty="0"/>
              <a:t>Important to know causes and how to deal with stress</a:t>
            </a:r>
          </a:p>
          <a:p>
            <a:pPr eaLnBrk="1" hangingPunct="1">
              <a:spcBef>
                <a:spcPct val="35000"/>
              </a:spcBef>
            </a:pPr>
            <a:r>
              <a:rPr lang="en-US" altLang="en-US" dirty="0"/>
              <a:t>General adaptation syndrome</a:t>
            </a:r>
          </a:p>
          <a:p>
            <a:pPr lvl="1" eaLnBrk="1" hangingPunct="1">
              <a:spcBef>
                <a:spcPct val="35000"/>
              </a:spcBef>
            </a:pPr>
            <a:r>
              <a:rPr lang="en-US" altLang="en-US" dirty="0"/>
              <a:t>Alarm response to stress</a:t>
            </a:r>
          </a:p>
          <a:p>
            <a:pPr lvl="1" eaLnBrk="1" hangingPunct="1">
              <a:spcBef>
                <a:spcPct val="35000"/>
              </a:spcBef>
            </a:pPr>
            <a:r>
              <a:rPr lang="en-US" altLang="en-US" dirty="0"/>
              <a:t>Reaction and resistance</a:t>
            </a:r>
          </a:p>
          <a:p>
            <a:pPr lvl="1" eaLnBrk="1" hangingPunct="1">
              <a:spcBef>
                <a:spcPct val="35000"/>
              </a:spcBef>
            </a:pPr>
            <a:r>
              <a:rPr lang="en-US" altLang="en-US" dirty="0"/>
              <a:t>Recovery—or exhaustion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Stress Management on the Job </a:t>
            </a:r>
            <a:r>
              <a:rPr lang="en-US" altLang="en-US" sz="2000" b="0" dirty="0"/>
              <a:t>(2 of 2)</a:t>
            </a:r>
            <a:endParaRPr lang="en-US" altLang="en-US" sz="2800" b="0" dirty="0"/>
          </a:p>
        </p:txBody>
      </p:sp>
      <p:sp>
        <p:nvSpPr>
          <p:cNvPr id="58371" name="Rectangle 3"/>
          <p:cNvSpPr>
            <a:spLocks noGrp="1" noChangeArrowheads="1"/>
          </p:cNvSpPr>
          <p:nvPr>
            <p:ph type="body" idx="1"/>
          </p:nvPr>
        </p:nvSpPr>
        <p:spPr/>
        <p:txBody>
          <a:bodyPr/>
          <a:lstStyle/>
          <a:p>
            <a:pPr>
              <a:spcBef>
                <a:spcPct val="35000"/>
              </a:spcBef>
            </a:pPr>
            <a:r>
              <a:rPr lang="en-US" altLang="en-US" dirty="0"/>
              <a:t>Physiologic signs of stress</a:t>
            </a:r>
          </a:p>
          <a:p>
            <a:pPr lvl="1">
              <a:spcBef>
                <a:spcPct val="35000"/>
              </a:spcBef>
            </a:pPr>
            <a:r>
              <a:rPr lang="en-US" altLang="en-US" dirty="0"/>
              <a:t>Increased respirations and heart rate</a:t>
            </a:r>
          </a:p>
          <a:p>
            <a:pPr lvl="1">
              <a:spcBef>
                <a:spcPct val="35000"/>
              </a:spcBef>
            </a:pPr>
            <a:r>
              <a:rPr lang="en-US" altLang="en-US" dirty="0"/>
              <a:t>Increased blood pressure</a:t>
            </a:r>
          </a:p>
          <a:p>
            <a:pPr lvl="1">
              <a:spcBef>
                <a:spcPct val="35000"/>
              </a:spcBef>
            </a:pPr>
            <a:r>
              <a:rPr lang="en-US" altLang="en-US" dirty="0"/>
              <a:t>Cool, clammy skin</a:t>
            </a:r>
          </a:p>
          <a:p>
            <a:pPr lvl="1">
              <a:spcBef>
                <a:spcPct val="35000"/>
              </a:spcBef>
            </a:pPr>
            <a:r>
              <a:rPr lang="en-US" altLang="en-US" dirty="0"/>
              <a:t>Dilated pupils</a:t>
            </a:r>
          </a:p>
          <a:p>
            <a:pPr lvl="1">
              <a:spcBef>
                <a:spcPct val="35000"/>
              </a:spcBef>
            </a:pPr>
            <a:r>
              <a:rPr lang="en-US" altLang="en-US" dirty="0"/>
              <a:t>Tensed muscles</a:t>
            </a:r>
          </a:p>
          <a:p>
            <a:pPr lvl="1">
              <a:spcBef>
                <a:spcPct val="35000"/>
              </a:spcBef>
            </a:pPr>
            <a:r>
              <a:rPr lang="en-US" altLang="en-US" dirty="0"/>
              <a:t>Increased blood glucose level</a:t>
            </a:r>
          </a:p>
          <a:p>
            <a:pPr lvl="1">
              <a:spcBef>
                <a:spcPct val="35000"/>
              </a:spcBef>
            </a:pPr>
            <a:r>
              <a:rPr lang="en-US" altLang="en-US" dirty="0"/>
              <a:t>Perspiration</a:t>
            </a:r>
          </a:p>
          <a:p>
            <a:pPr lvl="1">
              <a:spcBef>
                <a:spcPct val="35000"/>
              </a:spcBef>
            </a:pPr>
            <a:r>
              <a:rPr lang="en-US" altLang="en-US" dirty="0"/>
              <a:t>Decreased blood flow to gastrointestinal tract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pPr>
            <a:r>
              <a:rPr lang="en-US" altLang="en-US" dirty="0"/>
              <a:t>Stressful Situations </a:t>
            </a:r>
            <a:r>
              <a:rPr lang="en-US" altLang="en-US" sz="2000" b="0" dirty="0"/>
              <a:t>(1 of 2)</a:t>
            </a:r>
            <a:endParaRPr lang="en-US" altLang="en-US" sz="2800" b="0" dirty="0"/>
          </a:p>
        </p:txBody>
      </p:sp>
      <p:sp>
        <p:nvSpPr>
          <p:cNvPr id="59395" name="Content Placeholder 2"/>
          <p:cNvSpPr>
            <a:spLocks noGrp="1"/>
          </p:cNvSpPr>
          <p:nvPr>
            <p:ph type="body" idx="1"/>
          </p:nvPr>
        </p:nvSpPr>
        <p:spPr/>
        <p:txBody>
          <a:bodyPr/>
          <a:lstStyle/>
          <a:p>
            <a:pPr eaLnBrk="1" hangingPunct="1">
              <a:spcBef>
                <a:spcPct val="35000"/>
              </a:spcBef>
            </a:pPr>
            <a:r>
              <a:rPr lang="en-US" altLang="en-US" dirty="0"/>
              <a:t>Dangerous situations</a:t>
            </a:r>
          </a:p>
          <a:p>
            <a:pPr eaLnBrk="1" hangingPunct="1">
              <a:spcBef>
                <a:spcPct val="35000"/>
              </a:spcBef>
            </a:pPr>
            <a:r>
              <a:rPr lang="en-US" altLang="en-US" dirty="0"/>
              <a:t>Physical and psychological demands</a:t>
            </a:r>
          </a:p>
          <a:p>
            <a:pPr eaLnBrk="1" hangingPunct="1">
              <a:spcBef>
                <a:spcPct val="35000"/>
              </a:spcBef>
            </a:pPr>
            <a:r>
              <a:rPr lang="en-US" altLang="en-US" dirty="0"/>
              <a:t>Critically ill or injured patients</a:t>
            </a:r>
          </a:p>
          <a:p>
            <a:pPr eaLnBrk="1" hangingPunct="1">
              <a:spcBef>
                <a:spcPct val="35000"/>
              </a:spcBef>
            </a:pPr>
            <a:r>
              <a:rPr lang="en-US" altLang="en-US" dirty="0"/>
              <a:t>Dead and dying patients</a:t>
            </a:r>
          </a:p>
          <a:p>
            <a:pPr eaLnBrk="1" hangingPunct="1">
              <a:spcBef>
                <a:spcPct val="35000"/>
              </a:spcBef>
            </a:pPr>
            <a:r>
              <a:rPr lang="en-US" altLang="en-US" dirty="0"/>
              <a:t>Overpowering sights, smells, and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dirty="0"/>
              <a:t>Stressful Situations </a:t>
            </a:r>
            <a:r>
              <a:rPr lang="en-US" altLang="en-US" sz="2000" b="0" dirty="0"/>
              <a:t>(2 of 2)</a:t>
            </a:r>
            <a:endParaRPr lang="en-US" altLang="en-US" sz="2800" b="0" dirty="0"/>
          </a:p>
        </p:txBody>
      </p:sp>
      <p:sp>
        <p:nvSpPr>
          <p:cNvPr id="60419" name="Content Placeholder 2"/>
          <p:cNvSpPr>
            <a:spLocks noGrp="1"/>
          </p:cNvSpPr>
          <p:nvPr>
            <p:ph type="body" idx="1"/>
          </p:nvPr>
        </p:nvSpPr>
        <p:spPr/>
        <p:txBody>
          <a:bodyPr/>
          <a:lstStyle/>
          <a:p>
            <a:pPr eaLnBrk="1" hangingPunct="1">
              <a:spcBef>
                <a:spcPct val="35000"/>
              </a:spcBef>
            </a:pPr>
            <a:r>
              <a:rPr lang="en-US" altLang="en-US" dirty="0"/>
              <a:t>Multiple patient situations</a:t>
            </a:r>
          </a:p>
          <a:p>
            <a:pPr eaLnBrk="1" hangingPunct="1">
              <a:spcBef>
                <a:spcPct val="35000"/>
              </a:spcBef>
            </a:pPr>
            <a:r>
              <a:rPr lang="en-US" altLang="en-US" dirty="0"/>
              <a:t>Angry or upset patients, family, or bystanders</a:t>
            </a:r>
          </a:p>
          <a:p>
            <a:pPr eaLnBrk="1" hangingPunct="1">
              <a:spcBef>
                <a:spcPct val="35000"/>
              </a:spcBef>
            </a:pPr>
            <a:r>
              <a:rPr lang="en-US" altLang="en-US" dirty="0"/>
              <a:t>Unpredictability and demands of EMS</a:t>
            </a:r>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Stress Reactions </a:t>
            </a:r>
            <a:r>
              <a:rPr lang="en-US" altLang="en-US" sz="2000" b="0" dirty="0"/>
              <a:t>(1 of 4)</a:t>
            </a:r>
            <a:endParaRPr lang="en-US" altLang="en-US" sz="2800" b="0" dirty="0"/>
          </a:p>
        </p:txBody>
      </p:sp>
      <p:sp>
        <p:nvSpPr>
          <p:cNvPr id="61443" name="Content Placeholder 2"/>
          <p:cNvSpPr>
            <a:spLocks noGrp="1"/>
          </p:cNvSpPr>
          <p:nvPr>
            <p:ph type="body" idx="1"/>
          </p:nvPr>
        </p:nvSpPr>
        <p:spPr/>
        <p:txBody>
          <a:bodyPr/>
          <a:lstStyle/>
          <a:p>
            <a:pPr>
              <a:spcBef>
                <a:spcPct val="35000"/>
              </a:spcBef>
            </a:pPr>
            <a:r>
              <a:rPr lang="en-US" altLang="en-US" dirty="0"/>
              <a:t>Acute stress reactions</a:t>
            </a:r>
          </a:p>
          <a:p>
            <a:pPr lvl="1">
              <a:spcBef>
                <a:spcPct val="35000"/>
              </a:spcBef>
            </a:pPr>
            <a:r>
              <a:rPr lang="en-US" altLang="en-US" dirty="0"/>
              <a:t>Occur during a stressful situation</a:t>
            </a:r>
          </a:p>
          <a:p>
            <a:pPr>
              <a:spcBef>
                <a:spcPct val="35000"/>
              </a:spcBef>
            </a:pPr>
            <a:r>
              <a:rPr lang="en-US" altLang="en-US" dirty="0"/>
              <a:t>Delayed stress reactions</a:t>
            </a:r>
          </a:p>
          <a:p>
            <a:pPr lvl="1">
              <a:spcBef>
                <a:spcPct val="35000"/>
              </a:spcBef>
            </a:pPr>
            <a:r>
              <a:rPr lang="en-US" altLang="en-US" dirty="0"/>
              <a:t>Manifest after stressful event</a:t>
            </a:r>
          </a:p>
          <a:p>
            <a:pPr>
              <a:spcBef>
                <a:spcPct val="35000"/>
              </a:spcBef>
            </a:pPr>
            <a:r>
              <a:rPr lang="en-US" altLang="en-US" dirty="0"/>
              <a:t>Cumulative stress reactions</a:t>
            </a:r>
          </a:p>
          <a:p>
            <a:pPr lvl="1">
              <a:spcBef>
                <a:spcPct val="35000"/>
              </a:spcBef>
            </a:pPr>
            <a:r>
              <a:rPr lang="en-US" altLang="en-US" dirty="0"/>
              <a:t>Prolonged or excessive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Stress Reactions </a:t>
            </a:r>
            <a:r>
              <a:rPr lang="en-US" altLang="en-US" sz="2000" b="0" dirty="0"/>
              <a:t>(2 of 4)</a:t>
            </a:r>
            <a:endParaRPr lang="en-US" altLang="en-US" sz="2800" b="0" dirty="0"/>
          </a:p>
        </p:txBody>
      </p:sp>
      <p:sp>
        <p:nvSpPr>
          <p:cNvPr id="61443" name="Content Placeholder 2"/>
          <p:cNvSpPr>
            <a:spLocks noGrp="1"/>
          </p:cNvSpPr>
          <p:nvPr>
            <p:ph type="body" idx="1"/>
          </p:nvPr>
        </p:nvSpPr>
        <p:spPr/>
        <p:txBody>
          <a:bodyPr/>
          <a:lstStyle/>
          <a:p>
            <a:pPr>
              <a:spcBef>
                <a:spcPct val="35000"/>
              </a:spcBef>
            </a:pPr>
            <a:r>
              <a:rPr lang="en-US" altLang="en-US" dirty="0"/>
              <a:t>Physical symptoms of stress</a:t>
            </a:r>
          </a:p>
          <a:p>
            <a:pPr lvl="1">
              <a:spcBef>
                <a:spcPct val="35000"/>
              </a:spcBef>
            </a:pPr>
            <a:r>
              <a:rPr lang="en-US" altLang="en-US" dirty="0"/>
              <a:t>Fatigue</a:t>
            </a:r>
          </a:p>
          <a:p>
            <a:pPr lvl="1">
              <a:spcBef>
                <a:spcPct val="35000"/>
              </a:spcBef>
            </a:pPr>
            <a:r>
              <a:rPr lang="en-US" altLang="en-US" dirty="0"/>
              <a:t>Changes in appetite</a:t>
            </a:r>
          </a:p>
          <a:p>
            <a:pPr lvl="1">
              <a:spcBef>
                <a:spcPct val="35000"/>
              </a:spcBef>
            </a:pPr>
            <a:r>
              <a:rPr lang="en-US" altLang="en-US" dirty="0"/>
              <a:t>GI problems</a:t>
            </a:r>
          </a:p>
          <a:p>
            <a:pPr lvl="1">
              <a:spcBef>
                <a:spcPct val="35000"/>
              </a:spcBef>
            </a:pPr>
            <a:r>
              <a:rPr lang="en-US" altLang="en-US" dirty="0"/>
              <a:t>Headaches</a:t>
            </a:r>
          </a:p>
          <a:p>
            <a:pPr lvl="1">
              <a:spcBef>
                <a:spcPct val="35000"/>
              </a:spcBef>
            </a:pPr>
            <a:r>
              <a:rPr lang="en-US" altLang="en-US" dirty="0"/>
              <a:t>Insomnia or hypersomnia</a:t>
            </a:r>
          </a:p>
          <a:p>
            <a:pPr lvl="1">
              <a:spcBef>
                <a:spcPct val="35000"/>
              </a:spcBef>
            </a:pPr>
            <a:r>
              <a:rPr lang="en-US" altLang="en-US" dirty="0"/>
              <a:t>Irritability </a:t>
            </a:r>
          </a:p>
          <a:p>
            <a:pPr lvl="1">
              <a:spcBef>
                <a:spcPct val="35000"/>
              </a:spcBef>
            </a:pPr>
            <a:r>
              <a:rPr lang="en-US" altLang="en-US" dirty="0"/>
              <a:t>Inability to concentrate</a:t>
            </a:r>
          </a:p>
          <a:p>
            <a:pPr lvl="1">
              <a:spcBef>
                <a:spcPct val="35000"/>
              </a:spcBef>
            </a:pPr>
            <a:r>
              <a:rPr lang="en-US" altLang="en-US" dirty="0"/>
              <a:t>Hyperactivity or underactivity</a:t>
            </a:r>
          </a:p>
        </p:txBody>
      </p:sp>
    </p:spTree>
    <p:extLst>
      <p:ext uri="{BB962C8B-B14F-4D97-AF65-F5344CB8AC3E}">
        <p14:creationId xmlns:p14="http://schemas.microsoft.com/office/powerpoint/2010/main" val="30336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dirty="0"/>
              <a:t>Introduction</a:t>
            </a:r>
          </a:p>
        </p:txBody>
      </p:sp>
      <p:sp>
        <p:nvSpPr>
          <p:cNvPr id="11267" name="Content Placeholder 2"/>
          <p:cNvSpPr>
            <a:spLocks noGrp="1"/>
          </p:cNvSpPr>
          <p:nvPr>
            <p:ph type="body" idx="1"/>
          </p:nvPr>
        </p:nvSpPr>
        <p:spPr/>
        <p:txBody>
          <a:bodyPr/>
          <a:lstStyle/>
          <a:p>
            <a:pPr eaLnBrk="1" hangingPunct="1">
              <a:spcBef>
                <a:spcPct val="35000"/>
              </a:spcBef>
            </a:pPr>
            <a:r>
              <a:rPr lang="en-US" altLang="en-US" dirty="0"/>
              <a:t>To take care of others, we must take care of ourselves.</a:t>
            </a:r>
          </a:p>
          <a:p>
            <a:pPr eaLnBrk="1" hangingPunct="1">
              <a:spcBef>
                <a:spcPct val="35000"/>
              </a:spcBef>
            </a:pPr>
            <a:r>
              <a:rPr lang="en-US" altLang="en-US" dirty="0"/>
              <a:t>Recognition of hazards:</a:t>
            </a:r>
          </a:p>
          <a:p>
            <a:pPr lvl="1" eaLnBrk="1" hangingPunct="1">
              <a:spcBef>
                <a:spcPct val="35000"/>
              </a:spcBef>
            </a:pPr>
            <a:r>
              <a:rPr lang="en-US" altLang="en-US" dirty="0"/>
              <a:t>Personal neglect</a:t>
            </a:r>
          </a:p>
          <a:p>
            <a:pPr lvl="1" eaLnBrk="1" hangingPunct="1">
              <a:spcBef>
                <a:spcPct val="35000"/>
              </a:spcBef>
            </a:pPr>
            <a:r>
              <a:rPr lang="en-US" altLang="en-US" dirty="0"/>
              <a:t>Environmental and human-made threats</a:t>
            </a:r>
          </a:p>
          <a:p>
            <a:pPr lvl="1" eaLnBrk="1" hangingPunct="1">
              <a:spcBef>
                <a:spcPct val="35000"/>
              </a:spcBef>
            </a:pPr>
            <a:r>
              <a:rPr lang="en-US" altLang="en-US" dirty="0"/>
              <a:t>Mental and physical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Stress Reactions </a:t>
            </a:r>
            <a:r>
              <a:rPr lang="en-US" altLang="en-US" sz="2000" b="0" dirty="0"/>
              <a:t>(3 of 4)</a:t>
            </a:r>
            <a:endParaRPr lang="en-US" altLang="en-US" sz="2800" b="0" dirty="0"/>
          </a:p>
        </p:txBody>
      </p:sp>
      <p:sp>
        <p:nvSpPr>
          <p:cNvPr id="61443" name="Content Placeholder 2"/>
          <p:cNvSpPr>
            <a:spLocks noGrp="1"/>
          </p:cNvSpPr>
          <p:nvPr>
            <p:ph type="body" idx="1"/>
          </p:nvPr>
        </p:nvSpPr>
        <p:spPr/>
        <p:txBody>
          <a:bodyPr/>
          <a:lstStyle/>
          <a:p>
            <a:pPr>
              <a:spcBef>
                <a:spcPct val="35000"/>
              </a:spcBef>
            </a:pPr>
            <a:r>
              <a:rPr lang="en-US" altLang="en-US" dirty="0"/>
              <a:t>Psychological symptoms</a:t>
            </a:r>
          </a:p>
          <a:p>
            <a:pPr lvl="1">
              <a:spcBef>
                <a:spcPct val="35000"/>
              </a:spcBef>
            </a:pPr>
            <a:r>
              <a:rPr lang="en-US" altLang="en-US" dirty="0"/>
              <a:t>Fear</a:t>
            </a:r>
          </a:p>
          <a:p>
            <a:pPr lvl="1">
              <a:spcBef>
                <a:spcPct val="35000"/>
              </a:spcBef>
            </a:pPr>
            <a:r>
              <a:rPr lang="en-US" altLang="en-US" dirty="0"/>
              <a:t>Dull or nonresponsive behavior</a:t>
            </a:r>
          </a:p>
          <a:p>
            <a:pPr lvl="1">
              <a:spcBef>
                <a:spcPct val="35000"/>
              </a:spcBef>
            </a:pPr>
            <a:r>
              <a:rPr lang="en-US" altLang="en-US" dirty="0"/>
              <a:t>Depression</a:t>
            </a:r>
          </a:p>
          <a:p>
            <a:pPr lvl="1">
              <a:spcBef>
                <a:spcPct val="35000"/>
              </a:spcBef>
            </a:pPr>
            <a:r>
              <a:rPr lang="en-US" altLang="en-US" dirty="0"/>
              <a:t>Guilt</a:t>
            </a:r>
          </a:p>
          <a:p>
            <a:pPr lvl="1">
              <a:spcBef>
                <a:spcPct val="35000"/>
              </a:spcBef>
            </a:pPr>
            <a:r>
              <a:rPr lang="en-US" altLang="en-US" dirty="0"/>
              <a:t>Oversensitivity, anger, irritability, and frustration</a:t>
            </a:r>
          </a:p>
        </p:txBody>
      </p:sp>
    </p:spTree>
    <p:extLst>
      <p:ext uri="{BB962C8B-B14F-4D97-AF65-F5344CB8AC3E}">
        <p14:creationId xmlns:p14="http://schemas.microsoft.com/office/powerpoint/2010/main" val="33112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Stress Reactions </a:t>
            </a:r>
            <a:r>
              <a:rPr lang="en-US" altLang="en-US" sz="2000" b="0" dirty="0"/>
              <a:t>(4 of 4)</a:t>
            </a:r>
            <a:endParaRPr lang="en-US" altLang="en-US" sz="2800" b="0" dirty="0"/>
          </a:p>
        </p:txBody>
      </p:sp>
      <p:sp>
        <p:nvSpPr>
          <p:cNvPr id="61443" name="Content Placeholder 2"/>
          <p:cNvSpPr>
            <a:spLocks noGrp="1"/>
          </p:cNvSpPr>
          <p:nvPr>
            <p:ph type="body" idx="1"/>
          </p:nvPr>
        </p:nvSpPr>
        <p:spPr/>
        <p:txBody>
          <a:bodyPr/>
          <a:lstStyle/>
          <a:p>
            <a:pPr>
              <a:spcBef>
                <a:spcPct val="35000"/>
              </a:spcBef>
            </a:pPr>
            <a:r>
              <a:rPr lang="en-US" altLang="en-US" dirty="0"/>
              <a:t>Critical incident stress is caused by acute severe stressors.</a:t>
            </a:r>
          </a:p>
          <a:p>
            <a:pPr lvl="1">
              <a:spcBef>
                <a:spcPct val="35000"/>
              </a:spcBef>
            </a:pPr>
            <a:r>
              <a:rPr lang="en-US" altLang="en-US" dirty="0"/>
              <a:t>Mass-casualty incidents</a:t>
            </a:r>
          </a:p>
          <a:p>
            <a:pPr lvl="1">
              <a:spcBef>
                <a:spcPct val="35000"/>
              </a:spcBef>
            </a:pPr>
            <a:r>
              <a:rPr lang="en-US" altLang="en-US" dirty="0"/>
              <a:t>Serious injury or traumatic death of a child</a:t>
            </a:r>
          </a:p>
          <a:p>
            <a:pPr lvl="1">
              <a:spcBef>
                <a:spcPct val="35000"/>
              </a:spcBef>
            </a:pPr>
            <a:r>
              <a:rPr lang="en-US" altLang="en-US" dirty="0"/>
              <a:t>Crashes with injuries caused by an emergency provider while traveling to or from a call</a:t>
            </a:r>
          </a:p>
          <a:p>
            <a:pPr lvl="1">
              <a:spcBef>
                <a:spcPct val="35000"/>
              </a:spcBef>
            </a:pPr>
            <a:r>
              <a:rPr lang="en-US" altLang="en-US" dirty="0"/>
              <a:t>Death or serious injury of a coworker in the line of duty</a:t>
            </a:r>
          </a:p>
        </p:txBody>
      </p:sp>
    </p:spTree>
    <p:extLst>
      <p:ext uri="{BB962C8B-B14F-4D97-AF65-F5344CB8AC3E}">
        <p14:creationId xmlns:p14="http://schemas.microsoft.com/office/powerpoint/2010/main" val="134035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Posttraumatic Stress Disorder </a:t>
            </a:r>
            <a:r>
              <a:rPr lang="en-US" altLang="en-US" sz="2000" b="0" dirty="0"/>
              <a:t>(1 of 2)</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May develop following a psychologically distressing event</a:t>
            </a:r>
          </a:p>
          <a:p>
            <a:r>
              <a:rPr lang="en-US" dirty="0"/>
              <a:t>Characterized by reexperiencing the event and overresponding to stimuli that recall the event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Posttraumatic Stress Disorder </a:t>
            </a:r>
            <a:r>
              <a:rPr lang="en-US" altLang="en-US" sz="2000" b="0" dirty="0"/>
              <a:t>(2 of 2)</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Critical incident stress management </a:t>
            </a:r>
          </a:p>
          <a:p>
            <a:pPr lvl="1">
              <a:spcBef>
                <a:spcPts val="800"/>
              </a:spcBef>
            </a:pPr>
            <a:r>
              <a:rPr lang="en-US" dirty="0"/>
              <a:t>Used to help providers relieve stress</a:t>
            </a:r>
          </a:p>
          <a:p>
            <a:pPr lvl="1">
              <a:spcBef>
                <a:spcPts val="800"/>
              </a:spcBef>
            </a:pPr>
            <a:r>
              <a:rPr lang="en-US" dirty="0"/>
              <a:t>Can occur formally or at an ongoing scene</a:t>
            </a:r>
          </a:p>
          <a:p>
            <a:pPr lvl="1">
              <a:spcBef>
                <a:spcPts val="800"/>
              </a:spcBef>
            </a:pPr>
            <a:r>
              <a:rPr lang="en-US" dirty="0"/>
              <a:t>Facilitated by trained professionals</a:t>
            </a:r>
          </a:p>
        </p:txBody>
      </p:sp>
    </p:spTree>
    <p:extLst>
      <p:ext uri="{BB962C8B-B14F-4D97-AF65-F5344CB8AC3E}">
        <p14:creationId xmlns:p14="http://schemas.microsoft.com/office/powerpoint/2010/main" val="174975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Burnout</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A combination of exhaustion, cynicism, and reduced performance resulting from long-term job stress</a:t>
            </a:r>
          </a:p>
          <a:p>
            <a:r>
              <a:rPr lang="en-US" dirty="0"/>
              <a:t>Affects the well-being of the EMT along with that of crew members and patients</a:t>
            </a:r>
          </a:p>
          <a:p>
            <a:endParaRPr lang="en-US" dirty="0">
              <a:solidFill>
                <a:srgbClr val="FF0000"/>
              </a:solidFill>
            </a:endParaRPr>
          </a:p>
          <a:p>
            <a:endParaRPr lang="en-US" dirty="0"/>
          </a:p>
        </p:txBody>
      </p:sp>
    </p:spTree>
    <p:extLst>
      <p:ext uri="{BB962C8B-B14F-4D97-AF65-F5344CB8AC3E}">
        <p14:creationId xmlns:p14="http://schemas.microsoft.com/office/powerpoint/2010/main" val="190732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Compassion Fatigue</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Also known as secondary stress disorder</a:t>
            </a:r>
          </a:p>
          <a:p>
            <a:r>
              <a:rPr lang="en-US" dirty="0"/>
              <a:t>Characterized by gradual lessening of compassion</a:t>
            </a:r>
          </a:p>
          <a:p>
            <a:r>
              <a:rPr lang="en-US" dirty="0"/>
              <a:t>Symptoms:</a:t>
            </a:r>
          </a:p>
          <a:p>
            <a:pPr lvl="1">
              <a:spcBef>
                <a:spcPts val="800"/>
              </a:spcBef>
            </a:pPr>
            <a:r>
              <a:rPr lang="en-US" dirty="0"/>
              <a:t>High absenteeism</a:t>
            </a:r>
          </a:p>
          <a:p>
            <a:pPr lvl="1">
              <a:spcBef>
                <a:spcPts val="800"/>
              </a:spcBef>
            </a:pPr>
            <a:r>
              <a:rPr lang="en-US" dirty="0"/>
              <a:t>Inability to work in teams</a:t>
            </a:r>
          </a:p>
          <a:p>
            <a:pPr lvl="1">
              <a:spcBef>
                <a:spcPts val="800"/>
              </a:spcBef>
            </a:pPr>
            <a:r>
              <a:rPr lang="en-US" dirty="0"/>
              <a:t>Lack of empathy for patients</a:t>
            </a:r>
          </a:p>
          <a:p>
            <a:pPr lvl="1">
              <a:spcBef>
                <a:spcPts val="800"/>
              </a:spcBef>
            </a:pPr>
            <a:r>
              <a:rPr lang="en-US" dirty="0"/>
              <a:t>Judgmental attitude towards patients</a:t>
            </a:r>
          </a:p>
        </p:txBody>
      </p:sp>
    </p:spTree>
    <p:extLst>
      <p:ext uri="{BB962C8B-B14F-4D97-AF65-F5344CB8AC3E}">
        <p14:creationId xmlns:p14="http://schemas.microsoft.com/office/powerpoint/2010/main" val="10281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Responder Risk for Suicide</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Suicide rate among emergency responders is higher than the rest of the population.</a:t>
            </a:r>
          </a:p>
          <a:p>
            <a:r>
              <a:rPr lang="en-US" dirty="0"/>
              <a:t>Job stress is considered to be the largest contributing factor to suicide.</a:t>
            </a:r>
          </a:p>
          <a:p>
            <a:r>
              <a:rPr lang="en-US" dirty="0"/>
              <a:t>Several organizations and mental health services are available to provide emotional support.</a:t>
            </a:r>
          </a:p>
        </p:txBody>
      </p:sp>
    </p:spTree>
    <p:extLst>
      <p:ext uri="{BB962C8B-B14F-4D97-AF65-F5344CB8AC3E}">
        <p14:creationId xmlns:p14="http://schemas.microsoft.com/office/powerpoint/2010/main" val="225659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Emotional Aspects of Emergency Care</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At times health care providers have trouble overcoming personal reactions and proceeding without hesitation.</a:t>
            </a:r>
          </a:p>
          <a:p>
            <a:r>
              <a:rPr lang="en-US" dirty="0"/>
              <a:t>The struggle to remain calm in the face of horrible circumstances contributes to emotional stress.</a:t>
            </a:r>
          </a:p>
        </p:txBody>
      </p:sp>
    </p:spTree>
    <p:extLst>
      <p:ext uri="{BB962C8B-B14F-4D97-AF65-F5344CB8AC3E}">
        <p14:creationId xmlns:p14="http://schemas.microsoft.com/office/powerpoint/2010/main" val="4041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Stressful Situations</a:t>
            </a:r>
            <a:endParaRPr lang="en-US" altLang="en-US" sz="2800" b="0" dirty="0"/>
          </a:p>
        </p:txBody>
      </p:sp>
      <p:sp>
        <p:nvSpPr>
          <p:cNvPr id="2" name="Content Placeholder 1">
            <a:extLst>
              <a:ext uri="{FF2B5EF4-FFF2-40B4-BE49-F238E27FC236}">
                <a16:creationId xmlns:a16="http://schemas.microsoft.com/office/drawing/2014/main" id="{09348AE2-C0F3-4C15-81E6-C0CA8C090E84}"/>
              </a:ext>
            </a:extLst>
          </p:cNvPr>
          <p:cNvSpPr>
            <a:spLocks noGrp="1"/>
          </p:cNvSpPr>
          <p:nvPr>
            <p:ph idx="1"/>
          </p:nvPr>
        </p:nvSpPr>
        <p:spPr/>
        <p:txBody>
          <a:bodyPr/>
          <a:lstStyle/>
          <a:p>
            <a:r>
              <a:rPr lang="en-US" dirty="0"/>
              <a:t>Many factors influence how a patient reacts to the stress of an EMS incident.</a:t>
            </a:r>
          </a:p>
          <a:p>
            <a:r>
              <a:rPr lang="en-US" dirty="0"/>
              <a:t>Quickly and calmly assess the actions of the patient, family members, and bystanders.</a:t>
            </a:r>
          </a:p>
          <a:p>
            <a:r>
              <a:rPr lang="en-US" dirty="0"/>
              <a:t>Use a professional tone and show courtesy.</a:t>
            </a:r>
          </a:p>
          <a:p>
            <a:r>
              <a:rPr lang="en-US" dirty="0"/>
              <a:t>Allow the patient to express their fear.</a:t>
            </a:r>
          </a:p>
          <a:p>
            <a:r>
              <a:rPr lang="en-US" dirty="0"/>
              <a:t>Respect religious customs and needs.</a:t>
            </a:r>
          </a:p>
        </p:txBody>
      </p:sp>
    </p:spTree>
    <p:extLst>
      <p:ext uri="{BB962C8B-B14F-4D97-AF65-F5344CB8AC3E}">
        <p14:creationId xmlns:p14="http://schemas.microsoft.com/office/powerpoint/2010/main" val="6800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pPr>
            <a:r>
              <a:rPr lang="en-US" altLang="en-US" dirty="0"/>
              <a:t>Workplace Issues </a:t>
            </a:r>
            <a:r>
              <a:rPr lang="en-US" altLang="en-US" sz="2000" b="0" dirty="0"/>
              <a:t>(1 of 4)</a:t>
            </a:r>
            <a:endParaRPr lang="en-US" altLang="en-US" sz="2800" b="0" dirty="0"/>
          </a:p>
        </p:txBody>
      </p:sp>
      <p:sp>
        <p:nvSpPr>
          <p:cNvPr id="73731" name="Content Placeholder 2"/>
          <p:cNvSpPr>
            <a:spLocks noGrp="1"/>
          </p:cNvSpPr>
          <p:nvPr>
            <p:ph idx="1"/>
          </p:nvPr>
        </p:nvSpPr>
        <p:spPr/>
        <p:txBody>
          <a:bodyPr/>
          <a:lstStyle/>
          <a:p>
            <a:pPr eaLnBrk="1" hangingPunct="1">
              <a:spcBef>
                <a:spcPct val="35000"/>
              </a:spcBef>
            </a:pPr>
            <a:r>
              <a:rPr lang="en-US" altLang="en-US" dirty="0"/>
              <a:t>Cultural diversity on the job</a:t>
            </a:r>
          </a:p>
          <a:p>
            <a:pPr lvl="1" eaLnBrk="1" hangingPunct="1">
              <a:spcBef>
                <a:spcPct val="35000"/>
              </a:spcBef>
            </a:pPr>
            <a:r>
              <a:rPr lang="en-US" altLang="en-US" dirty="0"/>
              <a:t>You are expected to work with coworkers of varying backgrounds, beliefs, and values.</a:t>
            </a:r>
          </a:p>
          <a:p>
            <a:pPr lvl="1" eaLnBrk="1" hangingPunct="1">
              <a:spcBef>
                <a:spcPct val="35000"/>
              </a:spcBef>
            </a:pPr>
            <a:r>
              <a:rPr lang="en-US" altLang="en-US" dirty="0"/>
              <a:t>Culture includes nationality, age, disability, sex, sexual orientation, marital status, work experience, and education.</a:t>
            </a:r>
          </a:p>
          <a:p>
            <a:pPr lvl="1" eaLnBrk="1" hangingPunct="1">
              <a:spcBef>
                <a:spcPct val="35000"/>
              </a:spcBef>
            </a:pPr>
            <a:r>
              <a:rPr lang="en-US" altLang="en-US" dirty="0"/>
              <a:t>Communicate in a way that is sensitive to everyone’s needs.</a:t>
            </a:r>
          </a:p>
          <a:p>
            <a:pPr lvl="1" eaLnBrk="1" hangingPunct="1">
              <a:spcBef>
                <a:spcPct val="35000"/>
              </a:spcBef>
            </a:pPr>
            <a:r>
              <a:rPr lang="en-US" altLang="en-US" dirty="0"/>
              <a:t>Remain curious and openminded.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908050" y="1476375"/>
            <a:ext cx="10363200" cy="4800600"/>
          </a:xfrm>
        </p:spPr>
        <p:txBody>
          <a:bodyPr/>
          <a:lstStyle/>
          <a:p>
            <a:r>
              <a:rPr lang="en-US" altLang="en-US" dirty="0"/>
              <a:t>Health is a complex interaction between physical, mental, and emotional connections.</a:t>
            </a:r>
          </a:p>
          <a:p>
            <a:r>
              <a:rPr lang="en-US" altLang="en-US" dirty="0"/>
              <a:t>Chronic physical, mental, or emotional stresses can worsen or increase the chance for developing health conditions. </a:t>
            </a:r>
          </a:p>
          <a:p>
            <a:endParaRPr lang="en-US" altLang="en-US" dirty="0"/>
          </a:p>
        </p:txBody>
      </p:sp>
      <p:sp>
        <p:nvSpPr>
          <p:cNvPr id="6" name="Title 1"/>
          <p:cNvSpPr txBox="1">
            <a:spLocks/>
          </p:cNvSpPr>
          <p:nvPr/>
        </p:nvSpPr>
        <p:spPr bwMode="black">
          <a:xfrm>
            <a:off x="0" y="121033"/>
            <a:ext cx="12192000" cy="1002089"/>
          </a:xfrm>
          <a:prstGeom prst="rect">
            <a:avLst/>
          </a:prstGeom>
          <a:solidFill>
            <a:srgbClr val="003B74"/>
          </a:solidFill>
        </p:spPr>
        <p:txBody>
          <a:bodyPr vert="horz" lIns="914400" tIns="45720" rIns="914400" bIns="45720" rtlCol="0" anchor="ctr">
            <a:noAutofit/>
          </a:bodyPr>
          <a:lst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a:lstStyle>
          <a:p>
            <a:pPr>
              <a:lnSpc>
                <a:spcPct val="85000"/>
              </a:lnSpc>
            </a:pPr>
            <a:r>
              <a:rPr lang="en-US" altLang="en-US" dirty="0"/>
              <a:t>General Health, Wellness, and Resilience </a:t>
            </a:r>
            <a:r>
              <a:rPr lang="en-US" altLang="en-US" sz="2800" b="0" dirty="0"/>
              <a:t>(1 of 4)</a:t>
            </a:r>
            <a:endParaRPr lang="en-US" altLang="en-US" dirty="0"/>
          </a:p>
        </p:txBody>
      </p:sp>
      <p:sp>
        <p:nvSpPr>
          <p:cNvPr id="4" name="Title 3"/>
          <p:cNvSpPr>
            <a:spLocks noGrp="1"/>
          </p:cNvSpPr>
          <p:nvPr>
            <p:ph type="title"/>
          </p:nvPr>
        </p:nvSpPr>
        <p:spPr/>
        <p:txBody>
          <a:bodyPr/>
          <a:lstStyle/>
          <a:p>
            <a:r>
              <a:rPr lang="en-US" altLang="en-US" dirty="0"/>
              <a:t>General Health, Wellness, and Resilience </a:t>
            </a:r>
            <a:r>
              <a:rPr lang="en-US" alt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pPr>
            <a:r>
              <a:rPr lang="en-US" altLang="en-US" dirty="0"/>
              <a:t>Workplace Issues </a:t>
            </a:r>
            <a:r>
              <a:rPr lang="en-US" altLang="en-US" sz="2000" b="0" dirty="0"/>
              <a:t>(2 of 4)</a:t>
            </a:r>
            <a:endParaRPr lang="en-US" altLang="en-US" sz="2800" b="0" dirty="0"/>
          </a:p>
        </p:txBody>
      </p:sp>
      <p:sp>
        <p:nvSpPr>
          <p:cNvPr id="74755" name="Content Placeholder 2"/>
          <p:cNvSpPr>
            <a:spLocks noGrp="1"/>
          </p:cNvSpPr>
          <p:nvPr>
            <p:ph type="body" idx="1"/>
          </p:nvPr>
        </p:nvSpPr>
        <p:spPr/>
        <p:txBody>
          <a:bodyPr/>
          <a:lstStyle/>
          <a:p>
            <a:pPr>
              <a:spcBef>
                <a:spcPct val="35000"/>
              </a:spcBef>
            </a:pPr>
            <a:r>
              <a:rPr lang="en-US" altLang="en-US" dirty="0"/>
              <a:t>Sexual harassment</a:t>
            </a:r>
          </a:p>
          <a:p>
            <a:pPr lvl="1">
              <a:spcBef>
                <a:spcPts val="800"/>
              </a:spcBef>
            </a:pPr>
            <a:r>
              <a:rPr lang="en-US" altLang="en-US" dirty="0"/>
              <a:t>Two types</a:t>
            </a:r>
          </a:p>
          <a:p>
            <a:pPr lvl="2">
              <a:spcBef>
                <a:spcPts val="800"/>
              </a:spcBef>
            </a:pPr>
            <a:r>
              <a:rPr lang="en-US" altLang="en-US" sz="2000" dirty="0"/>
              <a:t>Quid pro quo: request for sexual favors</a:t>
            </a:r>
          </a:p>
          <a:p>
            <a:pPr lvl="2">
              <a:spcBef>
                <a:spcPts val="800"/>
              </a:spcBef>
            </a:pPr>
            <a:r>
              <a:rPr lang="en-US" altLang="en-US" sz="2000" dirty="0"/>
              <a:t>Hostile work environment: jokes, touching, etc.</a:t>
            </a:r>
          </a:p>
          <a:p>
            <a:pPr lvl="1">
              <a:spcBef>
                <a:spcPts val="800"/>
              </a:spcBef>
            </a:pPr>
            <a:r>
              <a:rPr lang="en-US" altLang="en-US" dirty="0"/>
              <a:t>Report harassment to your supervisor immediately and keep notes.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Workplace Issues </a:t>
            </a:r>
            <a:r>
              <a:rPr lang="en-US" altLang="en-US" sz="2000" b="0" dirty="0"/>
              <a:t>(3 of 4)</a:t>
            </a:r>
            <a:endParaRPr lang="en-US" altLang="en-US" sz="2800" b="0" dirty="0"/>
          </a:p>
        </p:txBody>
      </p:sp>
      <p:sp>
        <p:nvSpPr>
          <p:cNvPr id="76803" name="Content Placeholder 2"/>
          <p:cNvSpPr>
            <a:spLocks noGrp="1"/>
          </p:cNvSpPr>
          <p:nvPr>
            <p:ph type="body" idx="1"/>
          </p:nvPr>
        </p:nvSpPr>
        <p:spPr/>
        <p:txBody>
          <a:bodyPr/>
          <a:lstStyle/>
          <a:p>
            <a:pPr>
              <a:spcBef>
                <a:spcPct val="35000"/>
              </a:spcBef>
            </a:pPr>
            <a:r>
              <a:rPr lang="en-US" altLang="en-US" dirty="0"/>
              <a:t>Substance abuse</a:t>
            </a:r>
          </a:p>
          <a:p>
            <a:pPr lvl="1">
              <a:spcBef>
                <a:spcPct val="35000"/>
              </a:spcBef>
            </a:pPr>
            <a:r>
              <a:rPr lang="en-US" altLang="en-US" dirty="0"/>
              <a:t>Increases risks on the job</a:t>
            </a:r>
          </a:p>
          <a:p>
            <a:pPr lvl="1">
              <a:spcBef>
                <a:spcPct val="35000"/>
              </a:spcBef>
            </a:pPr>
            <a:r>
              <a:rPr lang="en-US" altLang="en-US" dirty="0"/>
              <a:t>Leads to poor decision making</a:t>
            </a:r>
          </a:p>
          <a:p>
            <a:pPr lvl="1">
              <a:spcBef>
                <a:spcPct val="35000"/>
              </a:spcBef>
            </a:pPr>
            <a:r>
              <a:rPr lang="en-US" altLang="en-US" dirty="0"/>
              <a:t>Seek help or find a way to confront an addicted coworker.</a:t>
            </a:r>
          </a:p>
          <a:p>
            <a:pPr lvl="1">
              <a:spcBef>
                <a:spcPct val="35000"/>
              </a:spcBef>
            </a:pPr>
            <a:r>
              <a:rPr lang="en-US" altLang="en-US" dirty="0"/>
              <a:t>Employee assistance programs (EAPs) are often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Workplace Issues </a:t>
            </a:r>
            <a:r>
              <a:rPr lang="en-US" altLang="en-US" sz="2000" b="0" dirty="0"/>
              <a:t>(4 of 4)</a:t>
            </a:r>
            <a:endParaRPr lang="en-US" altLang="en-US" sz="2800" b="0" dirty="0"/>
          </a:p>
        </p:txBody>
      </p:sp>
      <p:sp>
        <p:nvSpPr>
          <p:cNvPr id="76803" name="Content Placeholder 2"/>
          <p:cNvSpPr>
            <a:spLocks noGrp="1"/>
          </p:cNvSpPr>
          <p:nvPr>
            <p:ph type="body" idx="1"/>
          </p:nvPr>
        </p:nvSpPr>
        <p:spPr/>
        <p:txBody>
          <a:bodyPr/>
          <a:lstStyle/>
          <a:p>
            <a:pPr>
              <a:spcBef>
                <a:spcPct val="35000"/>
              </a:spcBef>
            </a:pPr>
            <a:r>
              <a:rPr lang="en-US" altLang="en-US" dirty="0"/>
              <a:t>Injury and illness prevention</a:t>
            </a:r>
          </a:p>
          <a:p>
            <a:pPr>
              <a:spcBef>
                <a:spcPct val="35000"/>
              </a:spcBef>
            </a:pPr>
            <a:r>
              <a:rPr lang="en-US" altLang="en-US" dirty="0"/>
              <a:t>Program should contain:</a:t>
            </a:r>
          </a:p>
          <a:p>
            <a:pPr lvl="1">
              <a:spcBef>
                <a:spcPct val="35000"/>
              </a:spcBef>
            </a:pPr>
            <a:r>
              <a:rPr lang="en-US" altLang="en-US" dirty="0"/>
              <a:t>Management leadership</a:t>
            </a:r>
          </a:p>
          <a:p>
            <a:pPr lvl="1">
              <a:spcBef>
                <a:spcPct val="35000"/>
              </a:spcBef>
            </a:pPr>
            <a:r>
              <a:rPr lang="en-US" altLang="en-US" dirty="0"/>
              <a:t>Worker participation</a:t>
            </a:r>
          </a:p>
          <a:p>
            <a:pPr lvl="1">
              <a:spcBef>
                <a:spcPct val="35000"/>
              </a:spcBef>
            </a:pPr>
            <a:r>
              <a:rPr lang="en-US" altLang="en-US" dirty="0"/>
              <a:t>Hazard identification and assessment</a:t>
            </a:r>
          </a:p>
          <a:p>
            <a:pPr lvl="1">
              <a:spcBef>
                <a:spcPct val="35000"/>
              </a:spcBef>
            </a:pPr>
            <a:r>
              <a:rPr lang="en-US" altLang="en-US" dirty="0"/>
              <a:t>Hazard prevention and control</a:t>
            </a:r>
          </a:p>
          <a:p>
            <a:pPr lvl="1">
              <a:spcBef>
                <a:spcPct val="35000"/>
              </a:spcBef>
            </a:pPr>
            <a:r>
              <a:rPr lang="en-US" altLang="en-US" dirty="0"/>
              <a:t>Education and training</a:t>
            </a:r>
          </a:p>
          <a:p>
            <a:pPr lvl="1">
              <a:spcBef>
                <a:spcPct val="35000"/>
              </a:spcBef>
            </a:pPr>
            <a:r>
              <a:rPr lang="en-US" altLang="en-US" dirty="0"/>
              <a:t>Program evaluation and improvement</a:t>
            </a:r>
          </a:p>
        </p:txBody>
      </p:sp>
    </p:spTree>
    <p:extLst>
      <p:ext uri="{BB962C8B-B14F-4D97-AF65-F5344CB8AC3E}">
        <p14:creationId xmlns:p14="http://schemas.microsoft.com/office/powerpoint/2010/main" val="11550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Review</a:t>
            </a:r>
          </a:p>
        </p:txBody>
      </p:sp>
      <p:sp>
        <p:nvSpPr>
          <p:cNvPr id="79875" name="Rectangle 3"/>
          <p:cNvSpPr>
            <a:spLocks noGrp="1" noChangeArrowheads="1"/>
          </p:cNvSpPr>
          <p:nvPr>
            <p:ph idx="1"/>
          </p:nvPr>
        </p:nvSpPr>
        <p:spPr/>
        <p:txBody>
          <a:bodyPr/>
          <a:lstStyle/>
          <a:p>
            <a:pPr marL="457200" indent="-457200">
              <a:spcBef>
                <a:spcPct val="35000"/>
              </a:spcBef>
              <a:buFontTx/>
              <a:buAutoNum type="arabicPeriod"/>
            </a:pPr>
            <a:r>
              <a:rPr lang="en-US" altLang="en-US" sz="2400" dirty="0"/>
              <a:t>A disease that can be spread from person-to-person is known as:</a:t>
            </a:r>
          </a:p>
          <a:p>
            <a:pPr marL="1028700" lvl="1" indent="-393700">
              <a:spcBef>
                <a:spcPct val="35000"/>
              </a:spcBef>
              <a:buFontTx/>
              <a:buAutoNum type="alphaUcPeriod"/>
            </a:pPr>
            <a:r>
              <a:rPr lang="en-US" altLang="en-US" sz="2200" dirty="0"/>
              <a:t>an infectious disease.</a:t>
            </a:r>
          </a:p>
          <a:p>
            <a:pPr marL="1028700" lvl="1" indent="-393700">
              <a:spcBef>
                <a:spcPct val="35000"/>
              </a:spcBef>
              <a:buFontTx/>
              <a:buAutoNum type="alphaUcPeriod"/>
            </a:pPr>
            <a:r>
              <a:rPr lang="en-US" altLang="en-US" sz="2200" dirty="0"/>
              <a:t>a communicable disease.</a:t>
            </a:r>
          </a:p>
          <a:p>
            <a:pPr marL="1028700" lvl="1" indent="-393700">
              <a:spcBef>
                <a:spcPct val="35000"/>
              </a:spcBef>
              <a:buFontTx/>
              <a:buAutoNum type="alphaUcPeriod"/>
            </a:pPr>
            <a:r>
              <a:rPr lang="en-US" altLang="en-US" sz="2200" dirty="0"/>
              <a:t>a transmittable disease. </a:t>
            </a:r>
          </a:p>
          <a:p>
            <a:pPr marL="1028700" lvl="1" indent="-393700">
              <a:spcBef>
                <a:spcPct val="35000"/>
              </a:spcBef>
              <a:buFontTx/>
              <a:buAutoNum type="alphaUcPeriod"/>
            </a:pPr>
            <a:r>
              <a:rPr lang="en-US" altLang="en-US" sz="2200" dirty="0"/>
              <a:t>a spreadable disease. </a:t>
            </a:r>
          </a:p>
          <a:p>
            <a:pPr marL="1028700" lvl="1" indent="-393700">
              <a:spcBef>
                <a:spcPct val="35000"/>
              </a:spcBef>
              <a:buFontTx/>
              <a:buAutoNum type="alphaUcPeriod"/>
            </a:pPr>
            <a:endParaRPr lang="en-US" altLang="en-US" sz="2200" dirty="0"/>
          </a:p>
          <a:p>
            <a:pPr marL="1028700" lvl="1" indent="-393700">
              <a:spcBef>
                <a:spcPct val="35000"/>
              </a:spcBef>
              <a:buFontTx/>
              <a:buAutoNum type="alphaUcPeriod"/>
            </a:pPr>
            <a:endParaRPr lang="en-US" altLang="en-US" sz="2200" dirty="0"/>
          </a:p>
          <a:p>
            <a:pPr marL="1028700" lvl="1" indent="-393700">
              <a:spcBef>
                <a:spcPct val="35000"/>
              </a:spcBef>
              <a:buFontTx/>
              <a:buAutoNum type="alphaUcPeriod"/>
            </a:pPr>
            <a:endParaRPr lang="en-US" altLang="en-US" sz="2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Review</a:t>
            </a:r>
          </a:p>
        </p:txBody>
      </p:sp>
      <p:sp>
        <p:nvSpPr>
          <p:cNvPr id="80899"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A communicable disease can be spread from one person or a species to another.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9875" name="Rectangle 3"/>
          <p:cNvSpPr>
            <a:spLocks noGrp="1" noChangeArrowheads="1"/>
          </p:cNvSpPr>
          <p:nvPr>
            <p:ph idx="1"/>
          </p:nvPr>
        </p:nvSpPr>
        <p:spPr>
          <a:xfrm>
            <a:off x="914400" y="1447800"/>
            <a:ext cx="10363200" cy="4953000"/>
          </a:xfrm>
        </p:spPr>
        <p:txBody>
          <a:bodyPr/>
          <a:lstStyle/>
          <a:p>
            <a:pPr marL="457200" indent="-457200">
              <a:spcBef>
                <a:spcPct val="35000"/>
              </a:spcBef>
              <a:buFontTx/>
              <a:buAutoNum type="arabicPeriod"/>
              <a:defRPr/>
            </a:pPr>
            <a:r>
              <a:rPr lang="en-US" altLang="en-US" sz="2400" dirty="0">
                <a:cs typeface="+mn-cs"/>
              </a:rPr>
              <a:t>A disease that can be spread from person-to-person is known as:</a:t>
            </a:r>
          </a:p>
          <a:p>
            <a:pPr marL="1028700" lvl="1" indent="-393700">
              <a:spcBef>
                <a:spcPct val="35000"/>
              </a:spcBef>
              <a:buFontTx/>
              <a:buAutoNum type="alphaUcPeriod"/>
              <a:defRPr/>
            </a:pPr>
            <a:r>
              <a:rPr lang="en-US" altLang="en-US" sz="2200" dirty="0"/>
              <a:t>an infectious disease.</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F37021"/>
                </a:solidFill>
              </a:rPr>
              <a:t>An infectious disease is a medical condition caused by the growth and spread of small, harmful organisms within the body.</a:t>
            </a:r>
          </a:p>
          <a:p>
            <a:pPr marL="1028700" lvl="1" indent="-393700">
              <a:spcBef>
                <a:spcPct val="35000"/>
              </a:spcBef>
              <a:buFontTx/>
              <a:buAutoNum type="alphaUcPeriod"/>
              <a:defRPr/>
            </a:pPr>
            <a:r>
              <a:rPr lang="en-US" altLang="en-US" sz="2200" dirty="0"/>
              <a:t>a communicable disease.</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F37021"/>
                </a:solidFill>
              </a:rPr>
              <a:t>Correct answer</a:t>
            </a:r>
          </a:p>
          <a:p>
            <a:pPr marL="635000" lvl="1" indent="0">
              <a:spcBef>
                <a:spcPct val="35000"/>
              </a:spcBef>
              <a:buFontTx/>
              <a:buNone/>
              <a:defRPr/>
            </a:pPr>
            <a:r>
              <a:rPr lang="en-US" sz="2200" dirty="0"/>
              <a:t>C. a transmittable disease. </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F37021"/>
                </a:solidFill>
              </a:rPr>
              <a:t>The correct answer is an infectious disease. </a:t>
            </a:r>
          </a:p>
          <a:p>
            <a:pPr marL="635000" lvl="1" indent="0">
              <a:spcBef>
                <a:spcPct val="35000"/>
              </a:spcBef>
              <a:buFontTx/>
              <a:buNone/>
              <a:defRPr/>
            </a:pPr>
            <a:r>
              <a:rPr lang="en-US" sz="2200" dirty="0"/>
              <a:t>D. a spreadable disease. </a:t>
            </a:r>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F37021"/>
                </a:solidFill>
              </a:rPr>
              <a:t>The correct answer is an infectious disease. </a:t>
            </a:r>
            <a:endParaRPr lang="en-US" altLang="en-US" sz="2200" dirty="0">
              <a:solidFill>
                <a:srgbClr val="F37021"/>
              </a:solidFill>
            </a:endParaRPr>
          </a:p>
          <a:p>
            <a:pPr marL="1028700" lvl="1" indent="-393700">
              <a:spcBef>
                <a:spcPct val="35000"/>
              </a:spcBef>
              <a:buFontTx/>
              <a:buAutoNum type="alphaUcPeriod"/>
              <a:defRPr/>
            </a:pPr>
            <a:endParaRPr lang="en-US" altLang="en-US" sz="2200" dirty="0"/>
          </a:p>
          <a:p>
            <a:pPr marL="571500" lvl="1" indent="0">
              <a:spcBef>
                <a:spcPct val="35000"/>
              </a:spcBef>
              <a:buFontTx/>
              <a:buNone/>
              <a:defRPr/>
            </a:pPr>
            <a:br>
              <a:rPr lang="en-US" altLang="en-US" sz="2200" dirty="0"/>
            </a:br>
            <a:endParaRPr lang="en-US" altLang="en-US" sz="2200"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a:t>
            </a:r>
          </a:p>
        </p:txBody>
      </p:sp>
      <p:sp>
        <p:nvSpPr>
          <p:cNvPr id="83971"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dirty="0"/>
              <a:t>The MOST effective way of preventing the spread of disease is:</a:t>
            </a:r>
          </a:p>
          <a:p>
            <a:pPr marL="1028700" lvl="1" indent="-457200">
              <a:spcBef>
                <a:spcPct val="35000"/>
              </a:spcBef>
              <a:buFontTx/>
              <a:buAutoNum type="alphaUcPeriod"/>
            </a:pPr>
            <a:r>
              <a:rPr lang="en-US" altLang="en-US" sz="2200" dirty="0"/>
              <a:t>handwashing.</a:t>
            </a:r>
          </a:p>
          <a:p>
            <a:pPr marL="1028700" lvl="1" indent="-457200">
              <a:spcBef>
                <a:spcPct val="35000"/>
              </a:spcBef>
              <a:buFontTx/>
              <a:buAutoNum type="alphaUcPeriod"/>
            </a:pPr>
            <a:r>
              <a:rPr lang="en-US" altLang="en-US" sz="2200" dirty="0"/>
              <a:t>keeping your immunizations up-to-date.</a:t>
            </a:r>
          </a:p>
          <a:p>
            <a:pPr marL="1028700" lvl="1" indent="-457200">
              <a:spcBef>
                <a:spcPct val="35000"/>
              </a:spcBef>
              <a:buFontTx/>
              <a:buAutoNum type="alphaUcPeriod"/>
            </a:pPr>
            <a:r>
              <a:rPr lang="en-US" altLang="en-US" sz="2200" dirty="0"/>
              <a:t>placing a HEPA respirator on the patient.</a:t>
            </a:r>
          </a:p>
          <a:p>
            <a:pPr marL="1028700" lvl="1" indent="-457200">
              <a:spcBef>
                <a:spcPct val="35000"/>
              </a:spcBef>
              <a:buFontTx/>
              <a:buAutoNum type="alphaUcPeriod"/>
            </a:pPr>
            <a:r>
              <a:rPr lang="en-US" altLang="en-US" sz="2200" dirty="0"/>
              <a:t>wearing goggles, gloves, a gown, and a mask.</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a:t>
            </a:r>
          </a:p>
        </p:txBody>
      </p:sp>
      <p:sp>
        <p:nvSpPr>
          <p:cNvPr id="8499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According to the CDC, the most effective way of preventing the spread of disease is thorough handwashing—especially in between patients. Up-to-date immunizations and PPE will minimize the risk of contracting a disease.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6019"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dirty="0"/>
              <a:t>The MOST effective way of preventing the spread of disease is:</a:t>
            </a:r>
          </a:p>
          <a:p>
            <a:pPr marL="1028700" lvl="1" indent="-457200">
              <a:spcBef>
                <a:spcPct val="35000"/>
              </a:spcBef>
              <a:buFontTx/>
              <a:buAutoNum type="alphaUcPeriod"/>
            </a:pPr>
            <a:r>
              <a:rPr lang="en-US" altLang="en-US" sz="2200" dirty="0"/>
              <a:t>handwashing.</a:t>
            </a:r>
            <a:br>
              <a:rPr lang="en-US" altLang="en-US" sz="2200" dirty="0"/>
            </a:br>
            <a:r>
              <a:rPr lang="en-US" altLang="en-US" sz="2200" b="1" dirty="0"/>
              <a:t>Rationale: </a:t>
            </a:r>
            <a:r>
              <a:rPr lang="en-US" altLang="en-US" sz="2200" dirty="0">
                <a:solidFill>
                  <a:srgbClr val="F37021"/>
                </a:solidFill>
              </a:rPr>
              <a:t>Correct answer</a:t>
            </a:r>
          </a:p>
          <a:p>
            <a:pPr marL="1028700" lvl="1" indent="-457200">
              <a:spcBef>
                <a:spcPct val="35000"/>
              </a:spcBef>
              <a:buFontTx/>
              <a:buAutoNum type="alphaUcPeriod"/>
            </a:pPr>
            <a:r>
              <a:rPr lang="en-US" altLang="en-US" sz="2200" dirty="0"/>
              <a:t>keeping your immunizations up-to-date.</a:t>
            </a:r>
            <a:br>
              <a:rPr lang="en-US" altLang="en-US" sz="2200" dirty="0"/>
            </a:br>
            <a:r>
              <a:rPr lang="en-US" altLang="en-US" sz="2200" b="1" dirty="0"/>
              <a:t>Rationale: </a:t>
            </a:r>
            <a:r>
              <a:rPr lang="en-US" altLang="en-US" sz="2200" dirty="0">
                <a:solidFill>
                  <a:srgbClr val="F37021"/>
                </a:solidFill>
              </a:rPr>
              <a:t>This is part of the overall prevention process.</a:t>
            </a:r>
          </a:p>
          <a:p>
            <a:pPr marL="1028700" lvl="1" indent="-457200">
              <a:spcBef>
                <a:spcPct val="35000"/>
              </a:spcBef>
              <a:buFontTx/>
              <a:buAutoNum type="alphaUcPeriod" startAt="3"/>
            </a:pPr>
            <a:r>
              <a:rPr lang="en-US" altLang="en-US" sz="2200" dirty="0"/>
              <a:t>placing a HEPA respirator on the patient.</a:t>
            </a:r>
            <a:br>
              <a:rPr lang="en-US" altLang="en-US" sz="2200" dirty="0"/>
            </a:br>
            <a:r>
              <a:rPr lang="en-US" altLang="en-US" sz="2200" b="1" dirty="0"/>
              <a:t>Rationale: </a:t>
            </a:r>
            <a:r>
              <a:rPr lang="en-US" altLang="en-US" sz="2200" dirty="0">
                <a:solidFill>
                  <a:srgbClr val="F37021"/>
                </a:solidFill>
              </a:rPr>
              <a:t>This PPE helps to block the entry of an organism into the rescuer.</a:t>
            </a:r>
          </a:p>
          <a:p>
            <a:pPr marL="1028700" lvl="1" indent="-457200">
              <a:spcBef>
                <a:spcPct val="35000"/>
              </a:spcBef>
              <a:buFontTx/>
              <a:buAutoNum type="alphaUcPeriod" startAt="3"/>
            </a:pPr>
            <a:r>
              <a:rPr lang="en-US" altLang="en-US" sz="2200" dirty="0"/>
              <a:t>wearing goggles, gloves, a gown, and a mask.</a:t>
            </a:r>
            <a:br>
              <a:rPr lang="en-US" altLang="en-US" sz="2200" dirty="0"/>
            </a:br>
            <a:r>
              <a:rPr lang="en-US" altLang="en-US" sz="2200" b="1" dirty="0"/>
              <a:t>Rationale: </a:t>
            </a:r>
            <a:r>
              <a:rPr lang="en-US" altLang="en-US" sz="2200" dirty="0">
                <a:solidFill>
                  <a:srgbClr val="F37021"/>
                </a:solidFill>
              </a:rPr>
              <a:t>This PPE is selected according to manner in which a communicable disease is spread.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p>
        </p:txBody>
      </p:sp>
      <p:sp>
        <p:nvSpPr>
          <p:cNvPr id="88067" name="Rectangle 3"/>
          <p:cNvSpPr>
            <a:spLocks noGrp="1" noChangeArrowheads="1"/>
          </p:cNvSpPr>
          <p:nvPr>
            <p:ph idx="1"/>
          </p:nvPr>
        </p:nvSpPr>
        <p:spPr/>
        <p:txBody>
          <a:bodyPr/>
          <a:lstStyle/>
          <a:p>
            <a:pPr marL="457200" indent="-457200">
              <a:spcBef>
                <a:spcPct val="35000"/>
              </a:spcBef>
              <a:buFontTx/>
              <a:buAutoNum type="arabicPeriod" startAt="3"/>
            </a:pPr>
            <a:r>
              <a:rPr lang="en-US" altLang="en-US" dirty="0"/>
              <a:t>While caring for a trauma patient, the EMT has blood splashed into her eyes. This is an example of:</a:t>
            </a:r>
          </a:p>
          <a:p>
            <a:pPr marL="1028700" lvl="1" indent="-457200">
              <a:spcBef>
                <a:spcPct val="35000"/>
              </a:spcBef>
              <a:buFontTx/>
              <a:buAutoNum type="alphaUcPeriod"/>
            </a:pPr>
            <a:r>
              <a:rPr lang="en-US" altLang="en-US" dirty="0"/>
              <a:t>infection.</a:t>
            </a:r>
          </a:p>
          <a:p>
            <a:pPr marL="1028700" lvl="1" indent="-457200">
              <a:spcBef>
                <a:spcPct val="35000"/>
              </a:spcBef>
              <a:buFontTx/>
              <a:buAutoNum type="alphaUcPeriod"/>
            </a:pPr>
            <a:r>
              <a:rPr lang="en-US" altLang="en-US" dirty="0"/>
              <a:t>exposure.</a:t>
            </a:r>
          </a:p>
          <a:p>
            <a:pPr marL="1028700" lvl="1" indent="-457200">
              <a:spcBef>
                <a:spcPct val="35000"/>
              </a:spcBef>
              <a:buFontTx/>
              <a:buAutoNum type="alphaUcPeriod"/>
            </a:pPr>
            <a:r>
              <a:rPr lang="en-US" altLang="en-US" dirty="0"/>
              <a:t>indirect contact.</a:t>
            </a:r>
          </a:p>
          <a:p>
            <a:pPr marL="1028700" lvl="1" indent="-457200">
              <a:spcBef>
                <a:spcPct val="35000"/>
              </a:spcBef>
              <a:buFontTx/>
              <a:buAutoNum type="alphaUcPeriod"/>
            </a:pPr>
            <a:r>
              <a:rPr lang="en-US" altLang="en-US" dirty="0"/>
              <a:t>transmission.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50" y="1476375"/>
            <a:ext cx="10363200" cy="4800600"/>
          </a:xfrm>
        </p:spPr>
        <p:txBody>
          <a:bodyPr/>
          <a:lstStyle/>
          <a:p>
            <a:pPr>
              <a:defRPr/>
            </a:pPr>
            <a:r>
              <a:rPr lang="en-US" dirty="0">
                <a:cs typeface="+mn-cs"/>
              </a:rPr>
              <a:t>Not all reactions to stress are negative.</a:t>
            </a:r>
          </a:p>
          <a:p>
            <a:pPr lvl="1">
              <a:defRPr/>
            </a:pPr>
            <a:r>
              <a:rPr lang="en-US" dirty="0">
                <a:cs typeface="+mn-cs"/>
              </a:rPr>
              <a:t>Eustress (good stress) creates a positive response.</a:t>
            </a:r>
          </a:p>
          <a:p>
            <a:pPr lvl="1">
              <a:defRPr/>
            </a:pPr>
            <a:r>
              <a:rPr lang="en-US" dirty="0">
                <a:cs typeface="+mn-cs"/>
              </a:rPr>
              <a:t>Distress causes a negative stress response.</a:t>
            </a:r>
          </a:p>
          <a:p>
            <a:pPr marL="0" indent="0">
              <a:buNone/>
              <a:defRPr/>
            </a:pPr>
            <a:endParaRPr lang="en-US" dirty="0">
              <a:solidFill>
                <a:srgbClr val="FF0000"/>
              </a:solidFill>
              <a:cs typeface="+mn-cs"/>
            </a:endParaRPr>
          </a:p>
          <a:p>
            <a:pPr marL="0" indent="0">
              <a:buNone/>
              <a:defRPr/>
            </a:pPr>
            <a:endParaRPr lang="en-US" dirty="0"/>
          </a:p>
          <a:p>
            <a:pPr marL="0" indent="0">
              <a:buFontTx/>
              <a:buNone/>
              <a:defRPr/>
            </a:pPr>
            <a:endParaRPr lang="en-US" dirty="0">
              <a:cs typeface="+mn-cs"/>
            </a:endParaRPr>
          </a:p>
        </p:txBody>
      </p:sp>
      <p:sp>
        <p:nvSpPr>
          <p:cNvPr id="5" name="Title 3"/>
          <p:cNvSpPr>
            <a:spLocks noGrp="1"/>
          </p:cNvSpPr>
          <p:nvPr>
            <p:ph type="title"/>
          </p:nvPr>
        </p:nvSpPr>
        <p:spPr/>
        <p:txBody>
          <a:bodyPr/>
          <a:lstStyle/>
          <a:p>
            <a:r>
              <a:rPr lang="en-US" altLang="en-US" dirty="0"/>
              <a:t>General Health, Wellness, and Resilience </a:t>
            </a:r>
            <a:r>
              <a:rPr lang="en-US" altLang="en-US" sz="2000" b="0" dirty="0">
                <a:solidFill>
                  <a:srgbClr val="FFFFFF"/>
                </a:solidFill>
              </a:rPr>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Review</a:t>
            </a:r>
          </a:p>
        </p:txBody>
      </p:sp>
      <p:sp>
        <p:nvSpPr>
          <p:cNvPr id="8909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Exposure occurs when a person comes in (direct or indirect) contact with blood or other bodily fluids. Blood splattered into the eyes is an example of direct contact. It is important to note that exposure does not always lead to infection. Proper use of PPE minimizes this risk.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Review</a:t>
            </a:r>
          </a:p>
        </p:txBody>
      </p:sp>
      <p:sp>
        <p:nvSpPr>
          <p:cNvPr id="90115" name="Rectangle 3"/>
          <p:cNvSpPr>
            <a:spLocks noGrp="1" noChangeArrowheads="1"/>
          </p:cNvSpPr>
          <p:nvPr>
            <p:ph idx="1"/>
          </p:nvPr>
        </p:nvSpPr>
        <p:spPr/>
        <p:txBody>
          <a:bodyPr/>
          <a:lstStyle/>
          <a:p>
            <a:pPr marL="457200" indent="-457200">
              <a:spcBef>
                <a:spcPct val="35000"/>
              </a:spcBef>
              <a:buFontTx/>
              <a:buAutoNum type="arabicPeriod" startAt="3"/>
            </a:pPr>
            <a:r>
              <a:rPr lang="en-US" altLang="en-US" sz="2300" dirty="0"/>
              <a:t>While caring for a trauma patient, the EMT has blood splashed into her eyes. This is an example of:</a:t>
            </a:r>
          </a:p>
          <a:p>
            <a:pPr marL="1028700" lvl="1" indent="-457200">
              <a:spcBef>
                <a:spcPct val="35000"/>
              </a:spcBef>
              <a:buFontTx/>
              <a:buAutoNum type="alphaUcPeriod"/>
            </a:pPr>
            <a:r>
              <a:rPr lang="en-US" altLang="en-US" sz="2000" dirty="0"/>
              <a:t>infection.</a:t>
            </a:r>
            <a:br>
              <a:rPr lang="en-US" altLang="en-US" sz="2000" dirty="0"/>
            </a:br>
            <a:r>
              <a:rPr lang="en-US" altLang="en-US" sz="2000" b="1" dirty="0"/>
              <a:t>Rationale:</a:t>
            </a:r>
            <a:r>
              <a:rPr lang="en-US" altLang="en-US" sz="2000" dirty="0"/>
              <a:t> </a:t>
            </a:r>
            <a:r>
              <a:rPr lang="en-US" altLang="en-US" sz="2000" dirty="0">
                <a:solidFill>
                  <a:srgbClr val="F37021"/>
                </a:solidFill>
              </a:rPr>
              <a:t>This is an abnormal invasion by an organism.</a:t>
            </a:r>
          </a:p>
          <a:p>
            <a:pPr marL="1028700" lvl="1" indent="-457200">
              <a:spcBef>
                <a:spcPct val="35000"/>
              </a:spcBef>
              <a:buFontTx/>
              <a:buAutoNum type="alphaUcPeriod"/>
            </a:pPr>
            <a:r>
              <a:rPr lang="en-US" altLang="en-US" sz="2000" dirty="0"/>
              <a:t>exposure.</a:t>
            </a:r>
            <a:br>
              <a:rPr lang="en-US" altLang="en-US" sz="2000" dirty="0"/>
            </a:br>
            <a:r>
              <a:rPr lang="en-US" altLang="en-US" sz="2000" b="1" dirty="0"/>
              <a:t>Rationale: </a:t>
            </a:r>
            <a:r>
              <a:rPr lang="en-US" altLang="en-US" sz="2000" dirty="0">
                <a:solidFill>
                  <a:srgbClr val="F37021"/>
                </a:solidFill>
              </a:rPr>
              <a:t>Correct answer</a:t>
            </a:r>
          </a:p>
          <a:p>
            <a:pPr marL="1028700" lvl="1" indent="-457200">
              <a:spcBef>
                <a:spcPct val="35000"/>
              </a:spcBef>
              <a:buFontTx/>
              <a:buAutoNum type="alphaUcPeriod"/>
            </a:pPr>
            <a:r>
              <a:rPr lang="en-US" altLang="en-US" sz="2000" dirty="0"/>
              <a:t>indirect contact.</a:t>
            </a:r>
            <a:br>
              <a:rPr lang="en-US" altLang="en-US" sz="2000" dirty="0"/>
            </a:br>
            <a:r>
              <a:rPr lang="en-US" altLang="en-US" sz="2000" b="1" dirty="0"/>
              <a:t>Rationale: </a:t>
            </a:r>
            <a:r>
              <a:rPr lang="en-US" altLang="en-US" sz="2000" dirty="0">
                <a:solidFill>
                  <a:srgbClr val="F37021"/>
                </a:solidFill>
              </a:rPr>
              <a:t>This is exposure through contact with a contaminated object.</a:t>
            </a:r>
          </a:p>
          <a:p>
            <a:pPr marL="1028700" lvl="1" indent="-457200">
              <a:spcBef>
                <a:spcPct val="35000"/>
              </a:spcBef>
              <a:buFontTx/>
              <a:buAutoNum type="alphaUcPeriod"/>
            </a:pPr>
            <a:r>
              <a:rPr lang="en-US" altLang="en-US" sz="2000" dirty="0"/>
              <a:t>transmission.</a:t>
            </a:r>
            <a:br>
              <a:rPr lang="en-US" altLang="en-US" sz="2000" dirty="0"/>
            </a:br>
            <a:r>
              <a:rPr lang="en-US" altLang="en-US" sz="2000" b="1" dirty="0"/>
              <a:t>Rationale: </a:t>
            </a:r>
            <a:r>
              <a:rPr lang="en-US" altLang="en-US" sz="2000" dirty="0">
                <a:solidFill>
                  <a:srgbClr val="F37021"/>
                </a:solidFill>
              </a:rPr>
              <a:t>This is the way an infectious agent is spread including direct, indirect, and airborne transmission.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Review</a:t>
            </a:r>
          </a:p>
        </p:txBody>
      </p:sp>
      <p:sp>
        <p:nvSpPr>
          <p:cNvPr id="91139" name="Rectangle 3"/>
          <p:cNvSpPr>
            <a:spLocks noGrp="1" noChangeArrowheads="1"/>
          </p:cNvSpPr>
          <p:nvPr>
            <p:ph idx="1"/>
          </p:nvPr>
        </p:nvSpPr>
        <p:spPr/>
        <p:txBody>
          <a:bodyPr/>
          <a:lstStyle/>
          <a:p>
            <a:pPr marL="457200" indent="-457200">
              <a:spcBef>
                <a:spcPct val="35000"/>
              </a:spcBef>
              <a:buFontTx/>
              <a:buAutoNum type="arabicPeriod" startAt="4"/>
            </a:pPr>
            <a:r>
              <a:rPr lang="en-US" altLang="en-US" dirty="0"/>
              <a:t>Protective measures that prevent health care workers from coming into contact with germs are referred to as:</a:t>
            </a:r>
          </a:p>
          <a:p>
            <a:pPr marL="1028700" lvl="1" indent="-457200">
              <a:spcBef>
                <a:spcPct val="35000"/>
              </a:spcBef>
              <a:buFontTx/>
              <a:buAutoNum type="alphaUcPeriod"/>
            </a:pPr>
            <a:r>
              <a:rPr lang="en-US" altLang="en-US" dirty="0"/>
              <a:t>exposure.</a:t>
            </a:r>
          </a:p>
          <a:p>
            <a:pPr marL="1028700" lvl="1" indent="-457200">
              <a:spcBef>
                <a:spcPct val="35000"/>
              </a:spcBef>
              <a:buFontTx/>
              <a:buAutoNum type="alphaUcPeriod"/>
            </a:pPr>
            <a:r>
              <a:rPr lang="en-US" altLang="en-US" dirty="0"/>
              <a:t>standard precautions.</a:t>
            </a:r>
          </a:p>
          <a:p>
            <a:pPr marL="1028700" lvl="1" indent="-457200">
              <a:spcBef>
                <a:spcPct val="35000"/>
              </a:spcBef>
              <a:buFontTx/>
              <a:buAutoNum type="alphaUcPeriod"/>
            </a:pPr>
            <a:r>
              <a:rPr lang="en-US" altLang="en-US" dirty="0"/>
              <a:t>transmission.</a:t>
            </a:r>
          </a:p>
          <a:p>
            <a:pPr marL="1028700" lvl="1" indent="-457200">
              <a:spcBef>
                <a:spcPct val="35000"/>
              </a:spcBef>
              <a:buFontTx/>
              <a:buAutoNum type="alphaUcPeriod"/>
            </a:pPr>
            <a:r>
              <a:rPr lang="en-US" altLang="en-US" dirty="0"/>
              <a:t>PPE.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Review</a:t>
            </a:r>
          </a:p>
        </p:txBody>
      </p:sp>
      <p:sp>
        <p:nvSpPr>
          <p:cNvPr id="9216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Standard precautions prevent health care workers from coming into contact with germs.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3187" name="Rectangle 3"/>
          <p:cNvSpPr>
            <a:spLocks noGrp="1" noChangeArrowheads="1"/>
          </p:cNvSpPr>
          <p:nvPr>
            <p:ph idx="1"/>
          </p:nvPr>
        </p:nvSpPr>
        <p:spPr>
          <a:xfrm>
            <a:off x="914400" y="1447799"/>
            <a:ext cx="10363200" cy="5289167"/>
          </a:xfrm>
        </p:spPr>
        <p:txBody>
          <a:bodyPr/>
          <a:lstStyle/>
          <a:p>
            <a:pPr marL="457200" indent="-457200">
              <a:spcBef>
                <a:spcPct val="35000"/>
              </a:spcBef>
              <a:buFontTx/>
              <a:buAutoNum type="arabicPeriod" startAt="4"/>
            </a:pPr>
            <a:r>
              <a:rPr lang="en-US" altLang="en-US" sz="2400" dirty="0"/>
              <a:t>Protective measures that prevent health care workers from coming into contact with germs are referred to as:</a:t>
            </a:r>
          </a:p>
          <a:p>
            <a:pPr marL="1028700" lvl="1" indent="-457200">
              <a:spcBef>
                <a:spcPct val="35000"/>
              </a:spcBef>
              <a:buFontTx/>
              <a:buAutoNum type="alphaUcPeriod"/>
            </a:pPr>
            <a:r>
              <a:rPr lang="en-US" altLang="en-US" sz="2200" dirty="0"/>
              <a:t>exposure.</a:t>
            </a:r>
            <a:br>
              <a:rPr lang="en-US" altLang="en-US" sz="2200" dirty="0"/>
            </a:br>
            <a:r>
              <a:rPr lang="en-US" altLang="en-US" sz="2200" b="1" dirty="0"/>
              <a:t>Rationale: </a:t>
            </a:r>
            <a:r>
              <a:rPr lang="en-US" altLang="en-US" sz="2200" dirty="0">
                <a:solidFill>
                  <a:srgbClr val="F37021"/>
                </a:solidFill>
              </a:rPr>
              <a:t>Exposure occurs when a person comes into contact with blood or body fluids.</a:t>
            </a:r>
          </a:p>
          <a:p>
            <a:pPr marL="1028700" lvl="1" indent="-457200">
              <a:spcBef>
                <a:spcPct val="35000"/>
              </a:spcBef>
              <a:buFontTx/>
              <a:buAutoNum type="alphaUcPeriod"/>
            </a:pPr>
            <a:r>
              <a:rPr lang="en-US" altLang="en-US" sz="2200" dirty="0"/>
              <a:t>standard precautions.</a:t>
            </a:r>
            <a:br>
              <a:rPr lang="en-US" altLang="en-US" sz="2200" dirty="0"/>
            </a:br>
            <a:r>
              <a:rPr lang="en-US" altLang="en-US" sz="2200" b="1" dirty="0"/>
              <a:t>Rationale: </a:t>
            </a:r>
            <a:r>
              <a:rPr lang="en-US" altLang="en-US" sz="2200" dirty="0">
                <a:solidFill>
                  <a:srgbClr val="F37021"/>
                </a:solidFill>
              </a:rPr>
              <a:t>Correct answer</a:t>
            </a:r>
          </a:p>
          <a:p>
            <a:pPr marL="1028700" lvl="1" indent="-457200">
              <a:spcBef>
                <a:spcPct val="35000"/>
              </a:spcBef>
              <a:buFontTx/>
              <a:buAutoNum type="alphaUcPeriod" startAt="3"/>
            </a:pPr>
            <a:r>
              <a:rPr lang="en-US" altLang="en-US" sz="2200" dirty="0"/>
              <a:t>transmission.</a:t>
            </a:r>
            <a:br>
              <a:rPr lang="en-US" altLang="en-US" sz="2200" dirty="0"/>
            </a:br>
            <a:r>
              <a:rPr lang="en-US" altLang="en-US" sz="2200" b="1" dirty="0"/>
              <a:t>Rationale: </a:t>
            </a:r>
            <a:r>
              <a:rPr lang="en-US" altLang="en-US" sz="2200" dirty="0">
                <a:solidFill>
                  <a:srgbClr val="F37021"/>
                </a:solidFill>
              </a:rPr>
              <a:t>Transmission is the way in which an infectious agent is spread.</a:t>
            </a:r>
          </a:p>
          <a:p>
            <a:pPr marL="1028700" lvl="1" indent="-457200">
              <a:spcBef>
                <a:spcPct val="35000"/>
              </a:spcBef>
              <a:buFontTx/>
              <a:buAutoNum type="alphaUcPeriod" startAt="3"/>
            </a:pPr>
            <a:r>
              <a:rPr lang="en-US" altLang="en-US" sz="2200" dirty="0"/>
              <a:t>PPE.</a:t>
            </a:r>
            <a:br>
              <a:rPr lang="en-US" altLang="en-US" sz="2200" dirty="0"/>
            </a:br>
            <a:r>
              <a:rPr lang="en-US" altLang="en-US" sz="2200" b="1" dirty="0"/>
              <a:t>Rationale: </a:t>
            </a:r>
            <a:r>
              <a:rPr lang="en-US" altLang="en-US" sz="2200" dirty="0">
                <a:solidFill>
                  <a:srgbClr val="F37021"/>
                </a:solidFill>
              </a:rPr>
              <a:t>PPE is the equipment used to shield health care workers from infectious agents.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dirty="0"/>
              <a:t>Review</a:t>
            </a:r>
          </a:p>
        </p:txBody>
      </p:sp>
      <p:sp>
        <p:nvSpPr>
          <p:cNvPr id="95235" name="Rectangle 3"/>
          <p:cNvSpPr>
            <a:spLocks noGrp="1" noChangeArrowheads="1"/>
          </p:cNvSpPr>
          <p:nvPr>
            <p:ph idx="1"/>
          </p:nvPr>
        </p:nvSpPr>
        <p:spPr/>
        <p:txBody>
          <a:bodyPr/>
          <a:lstStyle/>
          <a:p>
            <a:pPr marL="533400" indent="-533400">
              <a:spcBef>
                <a:spcPct val="35000"/>
              </a:spcBef>
              <a:buFontTx/>
              <a:buAutoNum type="arabicPeriod" startAt="5"/>
            </a:pPr>
            <a:r>
              <a:rPr lang="en-US" altLang="en-US" dirty="0"/>
              <a:t>What is the second stage of response in the stress response known as the general adaptation syndrome?</a:t>
            </a:r>
          </a:p>
          <a:p>
            <a:pPr marL="1028700" lvl="1" indent="-457200">
              <a:spcBef>
                <a:spcPct val="35000"/>
              </a:spcBef>
              <a:buFontTx/>
              <a:buAutoNum type="alphaUcPeriod"/>
            </a:pPr>
            <a:r>
              <a:rPr lang="en-US" altLang="en-US" dirty="0"/>
              <a:t>Recovery</a:t>
            </a:r>
          </a:p>
          <a:p>
            <a:pPr marL="1028700" lvl="1" indent="-457200">
              <a:spcBef>
                <a:spcPct val="35000"/>
              </a:spcBef>
              <a:buFontTx/>
              <a:buAutoNum type="alphaUcPeriod"/>
            </a:pPr>
            <a:r>
              <a:rPr lang="en-US" altLang="en-US" dirty="0"/>
              <a:t>Exhaustion</a:t>
            </a:r>
          </a:p>
          <a:p>
            <a:pPr marL="1028700" lvl="1" indent="-457200">
              <a:spcBef>
                <a:spcPct val="35000"/>
              </a:spcBef>
              <a:buFontTx/>
              <a:buAutoNum type="alphaUcPeriod"/>
            </a:pPr>
            <a:r>
              <a:rPr lang="en-US" altLang="en-US" dirty="0"/>
              <a:t>Alarm</a:t>
            </a:r>
          </a:p>
          <a:p>
            <a:pPr marL="1028700" lvl="1" indent="-457200">
              <a:spcBef>
                <a:spcPct val="35000"/>
              </a:spcBef>
              <a:buFontTx/>
              <a:buAutoNum type="alphaUcPeriod"/>
            </a:pPr>
            <a:r>
              <a:rPr lang="en-US" altLang="en-US" dirty="0"/>
              <a:t>Reaction and resistance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Review</a:t>
            </a:r>
          </a:p>
        </p:txBody>
      </p:sp>
      <p:sp>
        <p:nvSpPr>
          <p:cNvPr id="96259" name="Rectangle 3"/>
          <p:cNvSpPr>
            <a:spLocks noGrp="1" noChangeArrowheads="1"/>
          </p:cNvSpPr>
          <p:nvPr>
            <p:ph idx="1"/>
          </p:nvPr>
        </p:nvSpPr>
        <p:spPr/>
        <p:txBody>
          <a:bodyPr/>
          <a:lstStyle/>
          <a:p>
            <a:pPr marL="0" indent="0">
              <a:lnSpc>
                <a:spcPct val="9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The body typically reacts to stress in three stages: the alarm response, which is followed by reaction and resistance, and then recovery. If the individual cannot reduce stress, the last stage may progress to exhaustion.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Review</a:t>
            </a:r>
          </a:p>
        </p:txBody>
      </p:sp>
      <p:sp>
        <p:nvSpPr>
          <p:cNvPr id="97283" name="Rectangle 3"/>
          <p:cNvSpPr>
            <a:spLocks noGrp="1" noChangeArrowheads="1"/>
          </p:cNvSpPr>
          <p:nvPr>
            <p:ph idx="1"/>
          </p:nvPr>
        </p:nvSpPr>
        <p:spPr/>
        <p:txBody>
          <a:bodyPr/>
          <a:lstStyle/>
          <a:p>
            <a:pPr marL="457200" indent="-457200">
              <a:spcBef>
                <a:spcPct val="35000"/>
              </a:spcBef>
              <a:buFontTx/>
              <a:buAutoNum type="arabicPeriod" startAt="5"/>
            </a:pPr>
            <a:r>
              <a:rPr lang="en-US" altLang="en-US" sz="2400" dirty="0"/>
              <a:t>What is the second stage of response in the stress response known as the general adaptation syndrome?</a:t>
            </a:r>
          </a:p>
          <a:p>
            <a:pPr marL="1028700" lvl="1" indent="-457200">
              <a:spcBef>
                <a:spcPct val="35000"/>
              </a:spcBef>
              <a:buFontTx/>
              <a:buAutoNum type="alphaUcPeriod"/>
            </a:pPr>
            <a:r>
              <a:rPr lang="en-US" altLang="en-US" sz="2200" dirty="0"/>
              <a:t>Recovery</a:t>
            </a:r>
            <a:br>
              <a:rPr lang="en-US" altLang="en-US" sz="2200" dirty="0"/>
            </a:br>
            <a:r>
              <a:rPr lang="en-US" altLang="en-US" sz="2200" b="1" dirty="0"/>
              <a:t>Rationale: </a:t>
            </a:r>
            <a:r>
              <a:rPr lang="en-US" altLang="en-US" sz="2200" dirty="0">
                <a:solidFill>
                  <a:srgbClr val="F37021"/>
                </a:solidFill>
              </a:rPr>
              <a:t>This is the third stage.</a:t>
            </a:r>
          </a:p>
          <a:p>
            <a:pPr marL="1028700" lvl="1" indent="-457200">
              <a:buFontTx/>
              <a:buAutoNum type="alphaUcPeriod"/>
            </a:pPr>
            <a:r>
              <a:rPr lang="en-US" altLang="en-US" sz="2200" dirty="0"/>
              <a:t>Exhaustion</a:t>
            </a:r>
            <a:br>
              <a:rPr lang="en-US" altLang="en-US" sz="2200" dirty="0"/>
            </a:br>
            <a:r>
              <a:rPr lang="en-US" altLang="en-US" sz="2200" b="1" dirty="0"/>
              <a:t>Rationale: </a:t>
            </a:r>
            <a:r>
              <a:rPr lang="en-US" altLang="en-US" sz="2200" dirty="0">
                <a:solidFill>
                  <a:srgbClr val="F37021"/>
                </a:solidFill>
              </a:rPr>
              <a:t>If the third stage (recovery) is prolonged, then exhaustion occurs.</a:t>
            </a:r>
          </a:p>
          <a:p>
            <a:pPr marL="1028700" lvl="1" indent="-457200">
              <a:buFontTx/>
              <a:buAutoNum type="alphaUcPeriod"/>
            </a:pPr>
            <a:r>
              <a:rPr lang="en-US" altLang="en-US" sz="2200" dirty="0"/>
              <a:t>Alarm</a:t>
            </a:r>
            <a:br>
              <a:rPr lang="en-US" altLang="en-US" sz="2200" dirty="0"/>
            </a:br>
            <a:r>
              <a:rPr lang="en-US" altLang="en-US" sz="2200" b="1" dirty="0"/>
              <a:t>Rationale: </a:t>
            </a:r>
            <a:r>
              <a:rPr lang="en-US" altLang="en-US" sz="2200" dirty="0">
                <a:solidFill>
                  <a:srgbClr val="F37021"/>
                </a:solidFill>
              </a:rPr>
              <a:t>This is the first stage.</a:t>
            </a:r>
          </a:p>
          <a:p>
            <a:pPr marL="1028700" lvl="1" indent="-457200">
              <a:buFontTx/>
              <a:buAutoNum type="alphaUcPeriod"/>
            </a:pPr>
            <a:r>
              <a:rPr lang="en-US" altLang="en-US" sz="2200" dirty="0"/>
              <a:t>Reaction and resistance</a:t>
            </a:r>
            <a:br>
              <a:rPr lang="en-US" altLang="en-US" sz="2200" dirty="0"/>
            </a:br>
            <a:r>
              <a:rPr lang="en-US" altLang="en-US" sz="2200" b="1" dirty="0"/>
              <a:t>Rationale: </a:t>
            </a:r>
            <a:r>
              <a:rPr lang="en-US" altLang="en-US" sz="2200" dirty="0">
                <a:solidFill>
                  <a:srgbClr val="F37021"/>
                </a:solidFill>
              </a:rPr>
              <a:t>Correct answer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Review</a:t>
            </a:r>
          </a:p>
        </p:txBody>
      </p:sp>
      <p:sp>
        <p:nvSpPr>
          <p:cNvPr id="98307" name="Rectangle 3"/>
          <p:cNvSpPr>
            <a:spLocks noGrp="1" noChangeArrowheads="1"/>
          </p:cNvSpPr>
          <p:nvPr>
            <p:ph idx="1"/>
          </p:nvPr>
        </p:nvSpPr>
        <p:spPr/>
        <p:txBody>
          <a:bodyPr/>
          <a:lstStyle/>
          <a:p>
            <a:pPr marL="457200" indent="-457200">
              <a:spcBef>
                <a:spcPct val="35000"/>
              </a:spcBef>
              <a:buFontTx/>
              <a:buAutoNum type="arabicPeriod" startAt="6"/>
            </a:pPr>
            <a:r>
              <a:rPr lang="en-US" altLang="en-US" dirty="0"/>
              <a:t>A condition characterized by reexperiencing an event and overresponding to stimuli that recall the event is called:</a:t>
            </a:r>
          </a:p>
          <a:p>
            <a:pPr marL="1028700" lvl="1" indent="-457200">
              <a:spcBef>
                <a:spcPct val="35000"/>
              </a:spcBef>
              <a:buFontTx/>
              <a:buAutoNum type="alphaUcPeriod"/>
            </a:pPr>
            <a:r>
              <a:rPr lang="en-US" altLang="en-US" dirty="0"/>
              <a:t>acute stress reaction.</a:t>
            </a:r>
          </a:p>
          <a:p>
            <a:pPr marL="1028700" lvl="1" indent="-457200">
              <a:spcBef>
                <a:spcPct val="35000"/>
              </a:spcBef>
              <a:buFontTx/>
              <a:buAutoNum type="alphaUcPeriod"/>
            </a:pPr>
            <a:r>
              <a:rPr lang="en-US" altLang="en-US" dirty="0"/>
              <a:t>delayed stress reaction.</a:t>
            </a:r>
          </a:p>
          <a:p>
            <a:pPr marL="1028700" lvl="1" indent="-457200">
              <a:spcBef>
                <a:spcPct val="35000"/>
              </a:spcBef>
              <a:buFontTx/>
              <a:buAutoNum type="alphaUcPeriod"/>
            </a:pPr>
            <a:r>
              <a:rPr lang="en-US" altLang="en-US" dirty="0"/>
              <a:t>cumulative stress reaction.</a:t>
            </a:r>
          </a:p>
          <a:p>
            <a:pPr marL="1028700" lvl="1" indent="-457200">
              <a:spcBef>
                <a:spcPct val="35000"/>
              </a:spcBef>
              <a:buFontTx/>
              <a:buAutoNum type="alphaUcPeriod"/>
            </a:pPr>
            <a:r>
              <a:rPr lang="en-US" altLang="en-US" dirty="0"/>
              <a:t>posttraumatic stress disorder (PTSD).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Review</a:t>
            </a:r>
          </a:p>
        </p:txBody>
      </p:sp>
      <p:sp>
        <p:nvSpPr>
          <p:cNvPr id="9933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PTSD may develop after a person has experienced a psychologically distressing event.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H1"/>
</p:tagLst>
</file>

<file path=ppt/tags/tag2.xml><?xml version="1.0" encoding="utf-8"?>
<p:tagLst xmlns:a="http://schemas.openxmlformats.org/drawingml/2006/main" xmlns:r="http://schemas.openxmlformats.org/officeDocument/2006/relationships" xmlns:p="http://schemas.openxmlformats.org/presentationml/2006/main">
  <p:tag name="RNRSTYLE" val="H1"/>
</p:tagLst>
</file>

<file path=ppt/tags/tag3.xml><?xml version="1.0" encoding="utf-8"?>
<p:tagLst xmlns:a="http://schemas.openxmlformats.org/drawingml/2006/main" xmlns:r="http://schemas.openxmlformats.org/officeDocument/2006/relationships" xmlns:p="http://schemas.openxmlformats.org/presentationml/2006/main">
  <p:tag name="RNRSTYLE" val="Credit line REAL"/>
</p:tagLst>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TotalTime>
  <Words>12021</Words>
  <Application>Microsoft Macintosh PowerPoint</Application>
  <PresentationFormat>Widescreen</PresentationFormat>
  <Paragraphs>1367</Paragraphs>
  <Slides>113</Slides>
  <Notes>112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113</vt:i4>
      </vt:variant>
    </vt:vector>
  </HeadingPairs>
  <TitlesOfParts>
    <vt:vector size="119" baseType="lpstr">
      <vt:lpstr>Arial</vt:lpstr>
      <vt:lpstr>Calibri</vt:lpstr>
      <vt:lpstr>Times New Roman</vt:lpstr>
      <vt:lpstr>Wingdings</vt:lpstr>
      <vt:lpstr>Educational subjects 16x9</vt:lpstr>
      <vt:lpstr>1_Educational subjects 16x9</vt:lpstr>
      <vt:lpstr>Workforce Safety and Wellness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vt:lpstr>
      <vt:lpstr>General Health, Wellness, and Resilience (1 of 4)</vt:lpstr>
      <vt:lpstr>General Health, Wellness, and Resilience (2 of 4)</vt:lpstr>
      <vt:lpstr>General Health, Wellness, and Resilience (3 of 4)</vt:lpstr>
      <vt:lpstr>General Health, Wellness, and Resilience (4 of 4)</vt:lpstr>
      <vt:lpstr>Strategies to Manage Stress (1 of 3)</vt:lpstr>
      <vt:lpstr>Strategies to Manage Stress (2 of 3)</vt:lpstr>
      <vt:lpstr>Strategies to Manage Stress (3 of 3)</vt:lpstr>
      <vt:lpstr>Nutrition </vt:lpstr>
      <vt:lpstr>Exercise and Relaxation</vt:lpstr>
      <vt:lpstr>Sleep (1 of 4)</vt:lpstr>
      <vt:lpstr>Sleep (2 of 4)</vt:lpstr>
      <vt:lpstr>Sleep (3 of 4)</vt:lpstr>
      <vt:lpstr>Sleep (4 of 4)</vt:lpstr>
      <vt:lpstr>Disease Prevention and Health Promotion (1 of 4)</vt:lpstr>
      <vt:lpstr>Disease Prevention and Health Promotion (2 of 4)</vt:lpstr>
      <vt:lpstr>Disease Prevention and Health Promotion (3 of 4)</vt:lpstr>
      <vt:lpstr>Disease Prevention and Health Promotion (4 of 4)</vt:lpstr>
      <vt:lpstr>Balancing Work, Family, and Health</vt:lpstr>
      <vt:lpstr>Infectious and Communicable Diseases (1 of 2)</vt:lpstr>
      <vt:lpstr>Infectious and Communicable Diseases (2 of 2)</vt:lpstr>
      <vt:lpstr>Routes of Transmission</vt:lpstr>
      <vt:lpstr>Risk Reduction and Prevention for Infectious and Communicable Diseases</vt:lpstr>
      <vt:lpstr>Donning and Doffing PPE</vt:lpstr>
      <vt:lpstr>Proper Hand Hygiene (1 of 2)</vt:lpstr>
      <vt:lpstr>Proper Hand Hygiene (2 of 2)</vt:lpstr>
      <vt:lpstr>Gloves (1 of 2)</vt:lpstr>
      <vt:lpstr>Gloves (2 of 2)</vt:lpstr>
      <vt:lpstr>Eye Protection and Face Shields</vt:lpstr>
      <vt:lpstr>Gowns</vt:lpstr>
      <vt:lpstr>Masks, Respirators, and Barrier Devices (1 of 2)</vt:lpstr>
      <vt:lpstr>Masks, Respirators, and Barrier Devices (2 of 2)</vt:lpstr>
      <vt:lpstr>Proper Disposal of Sharps </vt:lpstr>
      <vt:lpstr>Employer Responsibilities</vt:lpstr>
      <vt:lpstr>Establishing an Infection Control Routine </vt:lpstr>
      <vt:lpstr>Immunity</vt:lpstr>
      <vt:lpstr>Immunizations</vt:lpstr>
      <vt:lpstr>General Postexposure Management</vt:lpstr>
      <vt:lpstr>Scene Safety</vt:lpstr>
      <vt:lpstr>Scene Hazards (1 of 4)</vt:lpstr>
      <vt:lpstr>Scene Hazards (2 of 4)</vt:lpstr>
      <vt:lpstr>Scene Hazards (3 of 4)</vt:lpstr>
      <vt:lpstr>Scene Hazards (4 of 4)</vt:lpstr>
      <vt:lpstr>Scenes of Violence (1 of 4)</vt:lpstr>
      <vt:lpstr>Scenes of Violence (2 of 4)</vt:lpstr>
      <vt:lpstr>Scenes of Violence (3 of 4)</vt:lpstr>
      <vt:lpstr>Scenes of Violence (4 of 4)</vt:lpstr>
      <vt:lpstr>Protective Clothing: Preventing Injury (1 of 3)</vt:lpstr>
      <vt:lpstr>Protective Clothing: Preventing Injury (2 of 3)</vt:lpstr>
      <vt:lpstr>Protective Clothing: Preventing Injury (3 of 3)</vt:lpstr>
      <vt:lpstr>Caring for Critically Ill and Injured Patients (1 of 3)</vt:lpstr>
      <vt:lpstr>Caring for Critically Ill and Injured Patients (2 of 3)</vt:lpstr>
      <vt:lpstr>Caring for Critically Ill and Injured Patients (3 of 3)</vt:lpstr>
      <vt:lpstr>Death and Dying (1 of 4)</vt:lpstr>
      <vt:lpstr>Death and Dying (2 of 4)</vt:lpstr>
      <vt:lpstr>Death and Dying (3 of 4)</vt:lpstr>
      <vt:lpstr>Death and Dying (4 of 4)</vt:lpstr>
      <vt:lpstr>Stress Management on the Job (1 of 2)</vt:lpstr>
      <vt:lpstr>Stress Management on the Job (2 of 2)</vt:lpstr>
      <vt:lpstr>Stressful Situations (1 of 2)</vt:lpstr>
      <vt:lpstr>Stressful Situations (2 of 2)</vt:lpstr>
      <vt:lpstr>Stress Reactions (1 of 4)</vt:lpstr>
      <vt:lpstr>Stress Reactions (2 of 4)</vt:lpstr>
      <vt:lpstr>Stress Reactions (3 of 4)</vt:lpstr>
      <vt:lpstr>Stress Reactions (4 of 4)</vt:lpstr>
      <vt:lpstr>Posttraumatic Stress Disorder (1 of 2)</vt:lpstr>
      <vt:lpstr>Posttraumatic Stress Disorder (2 of 2)</vt:lpstr>
      <vt:lpstr>Burnout</vt:lpstr>
      <vt:lpstr>Compassion Fatigue</vt:lpstr>
      <vt:lpstr>Responder Risk for Suicide</vt:lpstr>
      <vt:lpstr>Emotional Aspects of Emergency Care</vt:lpstr>
      <vt:lpstr>Stressful Situations</vt:lpstr>
      <vt:lpstr>Workplace Issues (1 of 4)</vt:lpstr>
      <vt:lpstr>Workplace Issues (2 of 4)</vt:lpstr>
      <vt:lpstr>Workplace Issues (3 of 4)</vt:lpstr>
      <vt:lpstr>Workplace Issues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62</cp:revision>
  <dcterms:created xsi:type="dcterms:W3CDTF">2019-03-08T18:11:57Z</dcterms:created>
  <dcterms:modified xsi:type="dcterms:W3CDTF">2020-12-10T16:28:39Z</dcterms:modified>
</cp:coreProperties>
</file>